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4274" r:id="rId2"/>
  </p:sldMasterIdLst>
  <p:notesMasterIdLst>
    <p:notesMasterId r:id="rId28"/>
  </p:notesMasterIdLst>
  <p:handoutMasterIdLst>
    <p:handoutMasterId r:id="rId29"/>
  </p:handoutMasterIdLst>
  <p:sldIdLst>
    <p:sldId id="501" r:id="rId3"/>
    <p:sldId id="627" r:id="rId4"/>
    <p:sldId id="568" r:id="rId5"/>
    <p:sldId id="571" r:id="rId6"/>
    <p:sldId id="570" r:id="rId7"/>
    <p:sldId id="572" r:id="rId8"/>
    <p:sldId id="564" r:id="rId9"/>
    <p:sldId id="601" r:id="rId10"/>
    <p:sldId id="569" r:id="rId11"/>
    <p:sldId id="628" r:id="rId12"/>
    <p:sldId id="629" r:id="rId13"/>
    <p:sldId id="573" r:id="rId14"/>
    <p:sldId id="576" r:id="rId15"/>
    <p:sldId id="579" r:id="rId16"/>
    <p:sldId id="563" r:id="rId17"/>
    <p:sldId id="565" r:id="rId18"/>
    <p:sldId id="567" r:id="rId19"/>
    <p:sldId id="634" r:id="rId20"/>
    <p:sldId id="635" r:id="rId21"/>
    <p:sldId id="630" r:id="rId22"/>
    <p:sldId id="631" r:id="rId23"/>
    <p:sldId id="632" r:id="rId24"/>
    <p:sldId id="585" r:id="rId25"/>
    <p:sldId id="587" r:id="rId26"/>
    <p:sldId id="588" r:id="rId27"/>
  </p:sldIdLst>
  <p:sldSz cx="9144000" cy="6858000" type="letter"/>
  <p:notesSz cx="6858000" cy="9144000"/>
  <p:defaultTex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1B1B1"/>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03" autoAdjust="0"/>
  </p:normalViewPr>
  <p:slideViewPr>
    <p:cSldViewPr>
      <p:cViewPr varScale="1">
        <p:scale>
          <a:sx n="72" d="100"/>
          <a:sy n="72" d="100"/>
        </p:scale>
        <p:origin x="1060" y="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idx="2"/>
          </p:nvPr>
        </p:nvSpPr>
        <p:spPr bwMode="auto">
          <a:xfrm>
            <a:off x="1157288" y="587375"/>
            <a:ext cx="4554537" cy="341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p:cNvSpPr>
            <a:spLocks noGrp="1" noChangeArrowheads="1"/>
          </p:cNvSpPr>
          <p:nvPr>
            <p:ph type="body" sz="quarter" idx="3"/>
          </p:nvPr>
        </p:nvSpPr>
        <p:spPr bwMode="auto">
          <a:xfrm>
            <a:off x="515938" y="4344988"/>
            <a:ext cx="59102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6" tIns="44445" rIns="90476" bIns="44445" numCol="1" anchor="t" anchorCtr="0" compatLnSpc="1">
            <a:prstTxWarp prst="textNoShape">
              <a:avLst/>
            </a:prstTxWarp>
          </a:bodyPr>
          <a:lstStyle/>
          <a:p>
            <a:pPr lvl="0"/>
            <a:r>
              <a:rPr lang="en-US" altLang="zh-TW" noProof="0" smtClean="0"/>
              <a:t>We want this to be in font 11 and justify.</a:t>
            </a:r>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p:sp>
      <p:sp>
        <p:nvSpPr>
          <p:cNvPr id="6147" name="備忘稿版面配置區 2"/>
          <p:cNvSpPr>
            <a:spLocks noGrp="1"/>
          </p:cNvSpPr>
          <p:nvPr>
            <p:ph type="body" idx="1"/>
          </p:nvPr>
        </p:nvSpPr>
        <p:spPr>
          <a:noFill/>
        </p:spPr>
        <p:txBody>
          <a:bodyPr/>
          <a:lstStyle/>
          <a:p>
            <a:pPr eaLnBrk="1" hangingPunct="1"/>
            <a:endParaRPr lang="zh-TW" altLang="en-US" smtClean="0">
              <a:latin typeface="Arial" panose="020B0604020202020204" pitchFamily="34" charset="0"/>
            </a:endParaRPr>
          </a:p>
        </p:txBody>
      </p:sp>
      <p:sp>
        <p:nvSpPr>
          <p:cNvPr id="6148" name="投影片編號版面配置區 3"/>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96B913-B083-478E-AB5C-3C416BEFFD8D}" type="slidenum">
              <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2622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08933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0438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72250" y="304800"/>
            <a:ext cx="1962150" cy="3048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304800"/>
            <a:ext cx="5734050" cy="3048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60171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1" descr="pp底圖_2"/>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 name="Line 40"/>
          <p:cNvSpPr>
            <a:spLocks noChangeShapeType="1"/>
          </p:cNvSpPr>
          <p:nvPr/>
        </p:nvSpPr>
        <p:spPr bwMode="auto">
          <a:xfrm>
            <a:off x="304800" y="2819400"/>
            <a:ext cx="8404225"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 name="Rectangle 3"/>
          <p:cNvSpPr>
            <a:spLocks noGrp="1" noChangeArrowheads="1"/>
          </p:cNvSpPr>
          <p:nvPr>
            <p:ph type="ctrTitle"/>
          </p:nvPr>
        </p:nvSpPr>
        <p:spPr>
          <a:xfrm>
            <a:off x="315913" y="466725"/>
            <a:ext cx="6781800" cy="2133600"/>
          </a:xfrm>
        </p:spPr>
        <p:txBody>
          <a:bodyPr/>
          <a:lstStyle>
            <a:lvl1pPr>
              <a:defRPr sz="4000"/>
            </a:lvl1pPr>
          </a:lstStyle>
          <a:p>
            <a:pPr lvl="0"/>
            <a:r>
              <a:rPr lang="zh-TW" altLang="en-US" noProof="0" dirty="0" smtClean="0"/>
              <a:t>按一下以編輯母片標題樣式</a:t>
            </a:r>
          </a:p>
        </p:txBody>
      </p:sp>
      <p:sp>
        <p:nvSpPr>
          <p:cNvPr id="717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zh-TW" altLang="en-US" noProof="0" dirty="0" smtClean="0"/>
              <a:t>按一下以編輯母片副標題樣式</a:t>
            </a:r>
          </a:p>
        </p:txBody>
      </p:sp>
      <p:sp>
        <p:nvSpPr>
          <p:cNvPr id="7" name="Rectangle 7"/>
          <p:cNvSpPr>
            <a:spLocks noGrp="1" noChangeArrowheads="1"/>
          </p:cNvSpPr>
          <p:nvPr>
            <p:ph type="sldNum" sz="quarter" idx="10"/>
          </p:nvPr>
        </p:nvSpPr>
        <p:spPr>
          <a:xfrm>
            <a:off x="6588125" y="6381750"/>
            <a:ext cx="2133600" cy="312738"/>
          </a:xfrm>
        </p:spPr>
        <p:txBody>
          <a:bodyPr/>
          <a:lstStyle>
            <a:lvl1pPr>
              <a:defRPr/>
            </a:lvl1pPr>
          </a:lstStyle>
          <a:p>
            <a:pPr>
              <a:defRPr/>
            </a:pPr>
            <a:fld id="{125D543E-1FD6-40C9-B1C2-65F4F63B635A}" type="slidenum">
              <a:rPr lang="en-US" altLang="zh-TW"/>
              <a:pPr>
                <a:defRPr/>
              </a:pPr>
              <a:t>‹#›</a:t>
            </a:fld>
            <a:endParaRPr lang="en-US" altLang="zh-TW"/>
          </a:p>
        </p:txBody>
      </p:sp>
    </p:spTree>
    <p:extLst>
      <p:ext uri="{BB962C8B-B14F-4D97-AF65-F5344CB8AC3E}">
        <p14:creationId xmlns:p14="http://schemas.microsoft.com/office/powerpoint/2010/main" val="3703382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88801179-AE57-4086-A1D8-58CBC31A1544}" type="slidenum">
              <a:rPr lang="en-US" altLang="zh-TW"/>
              <a:pPr>
                <a:defRPr/>
              </a:pPr>
              <a:t>‹#›</a:t>
            </a:fld>
            <a:endParaRPr lang="en-US" altLang="zh-TW"/>
          </a:p>
        </p:txBody>
      </p:sp>
    </p:spTree>
    <p:extLst>
      <p:ext uri="{BB962C8B-B14F-4D97-AF65-F5344CB8AC3E}">
        <p14:creationId xmlns:p14="http://schemas.microsoft.com/office/powerpoint/2010/main" val="305034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7"/>
          <p:cNvSpPr>
            <a:spLocks noGrp="1" noChangeArrowheads="1"/>
          </p:cNvSpPr>
          <p:nvPr>
            <p:ph type="sldNum" sz="quarter" idx="10"/>
          </p:nvPr>
        </p:nvSpPr>
        <p:spPr>
          <a:ln/>
        </p:spPr>
        <p:txBody>
          <a:bodyPr/>
          <a:lstStyle>
            <a:lvl1pPr>
              <a:defRPr/>
            </a:lvl1pPr>
          </a:lstStyle>
          <a:p>
            <a:pPr>
              <a:defRPr/>
            </a:pPr>
            <a:fld id="{9AC5F136-534C-42FA-8704-566562060194}" type="slidenum">
              <a:rPr lang="en-US" altLang="zh-TW"/>
              <a:pPr>
                <a:defRPr/>
              </a:pPr>
              <a:t>‹#›</a:t>
            </a:fld>
            <a:endParaRPr lang="en-US" altLang="zh-TW"/>
          </a:p>
        </p:txBody>
      </p:sp>
    </p:spTree>
    <p:extLst>
      <p:ext uri="{BB962C8B-B14F-4D97-AF65-F5344CB8AC3E}">
        <p14:creationId xmlns:p14="http://schemas.microsoft.com/office/powerpoint/2010/main" val="3266359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68313" y="1268413"/>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59313" y="1268413"/>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7"/>
          <p:cNvSpPr>
            <a:spLocks noGrp="1" noChangeArrowheads="1"/>
          </p:cNvSpPr>
          <p:nvPr>
            <p:ph type="sldNum" sz="quarter" idx="10"/>
          </p:nvPr>
        </p:nvSpPr>
        <p:spPr>
          <a:ln/>
        </p:spPr>
        <p:txBody>
          <a:bodyPr/>
          <a:lstStyle>
            <a:lvl1pPr>
              <a:defRPr/>
            </a:lvl1pPr>
          </a:lstStyle>
          <a:p>
            <a:pPr>
              <a:defRPr/>
            </a:pPr>
            <a:fld id="{2DA3C1A7-A528-4823-A45E-756AEFC28B34}" type="slidenum">
              <a:rPr lang="en-US" altLang="zh-TW"/>
              <a:pPr>
                <a:defRPr/>
              </a:pPr>
              <a:t>‹#›</a:t>
            </a:fld>
            <a:endParaRPr lang="en-US" altLang="zh-TW"/>
          </a:p>
        </p:txBody>
      </p:sp>
    </p:spTree>
    <p:extLst>
      <p:ext uri="{BB962C8B-B14F-4D97-AF65-F5344CB8AC3E}">
        <p14:creationId xmlns:p14="http://schemas.microsoft.com/office/powerpoint/2010/main" val="3333765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7"/>
          <p:cNvSpPr>
            <a:spLocks noGrp="1" noChangeArrowheads="1"/>
          </p:cNvSpPr>
          <p:nvPr>
            <p:ph type="sldNum" sz="quarter" idx="10"/>
          </p:nvPr>
        </p:nvSpPr>
        <p:spPr>
          <a:ln/>
        </p:spPr>
        <p:txBody>
          <a:bodyPr/>
          <a:lstStyle>
            <a:lvl1pPr>
              <a:defRPr/>
            </a:lvl1pPr>
          </a:lstStyle>
          <a:p>
            <a:pPr>
              <a:defRPr/>
            </a:pPr>
            <a:fld id="{88939479-B1B9-4312-9C3C-AEF6477865AF}" type="slidenum">
              <a:rPr lang="en-US" altLang="zh-TW"/>
              <a:pPr>
                <a:defRPr/>
              </a:pPr>
              <a:t>‹#›</a:t>
            </a:fld>
            <a:endParaRPr lang="en-US" altLang="zh-TW"/>
          </a:p>
        </p:txBody>
      </p:sp>
    </p:spTree>
    <p:extLst>
      <p:ext uri="{BB962C8B-B14F-4D97-AF65-F5344CB8AC3E}">
        <p14:creationId xmlns:p14="http://schemas.microsoft.com/office/powerpoint/2010/main" val="565676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7"/>
          <p:cNvSpPr>
            <a:spLocks noGrp="1" noChangeArrowheads="1"/>
          </p:cNvSpPr>
          <p:nvPr>
            <p:ph type="sldNum" sz="quarter" idx="10"/>
          </p:nvPr>
        </p:nvSpPr>
        <p:spPr>
          <a:ln/>
        </p:spPr>
        <p:txBody>
          <a:bodyPr/>
          <a:lstStyle>
            <a:lvl1pPr>
              <a:defRPr/>
            </a:lvl1pPr>
          </a:lstStyle>
          <a:p>
            <a:pPr>
              <a:defRPr/>
            </a:pPr>
            <a:fld id="{703F934A-F78E-48EF-A2FE-7FB02880607C}" type="slidenum">
              <a:rPr lang="en-US" altLang="zh-TW"/>
              <a:pPr>
                <a:defRPr/>
              </a:pPr>
              <a:t>‹#›</a:t>
            </a:fld>
            <a:endParaRPr lang="en-US" altLang="zh-TW"/>
          </a:p>
        </p:txBody>
      </p:sp>
    </p:spTree>
    <p:extLst>
      <p:ext uri="{BB962C8B-B14F-4D97-AF65-F5344CB8AC3E}">
        <p14:creationId xmlns:p14="http://schemas.microsoft.com/office/powerpoint/2010/main" val="1154145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169E6922-D294-4E70-9B47-1249516A5E44}" type="slidenum">
              <a:rPr lang="en-US" altLang="zh-TW"/>
              <a:pPr>
                <a:defRPr/>
              </a:pPr>
              <a:t>‹#›</a:t>
            </a:fld>
            <a:endParaRPr lang="en-US" altLang="zh-TW"/>
          </a:p>
        </p:txBody>
      </p:sp>
    </p:spTree>
    <p:extLst>
      <p:ext uri="{BB962C8B-B14F-4D97-AF65-F5344CB8AC3E}">
        <p14:creationId xmlns:p14="http://schemas.microsoft.com/office/powerpoint/2010/main" val="1496547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7"/>
          <p:cNvSpPr>
            <a:spLocks noGrp="1" noChangeArrowheads="1"/>
          </p:cNvSpPr>
          <p:nvPr>
            <p:ph type="sldNum" sz="quarter" idx="10"/>
          </p:nvPr>
        </p:nvSpPr>
        <p:spPr>
          <a:ln/>
        </p:spPr>
        <p:txBody>
          <a:bodyPr/>
          <a:lstStyle>
            <a:lvl1pPr>
              <a:defRPr/>
            </a:lvl1pPr>
          </a:lstStyle>
          <a:p>
            <a:pPr>
              <a:defRPr/>
            </a:pPr>
            <a:fld id="{6D7F6051-FBC0-473B-B4CF-FCE9BB201C60}" type="slidenum">
              <a:rPr lang="en-US" altLang="zh-TW"/>
              <a:pPr>
                <a:defRPr/>
              </a:pPr>
              <a:t>‹#›</a:t>
            </a:fld>
            <a:endParaRPr lang="en-US" altLang="zh-TW"/>
          </a:p>
        </p:txBody>
      </p:sp>
    </p:spTree>
    <p:extLst>
      <p:ext uri="{BB962C8B-B14F-4D97-AF65-F5344CB8AC3E}">
        <p14:creationId xmlns:p14="http://schemas.microsoft.com/office/powerpoint/2010/main" val="371495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15821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7"/>
          <p:cNvSpPr>
            <a:spLocks noGrp="1" noChangeArrowheads="1"/>
          </p:cNvSpPr>
          <p:nvPr>
            <p:ph type="sldNum" sz="quarter" idx="10"/>
          </p:nvPr>
        </p:nvSpPr>
        <p:spPr>
          <a:ln/>
        </p:spPr>
        <p:txBody>
          <a:bodyPr/>
          <a:lstStyle>
            <a:lvl1pPr>
              <a:defRPr/>
            </a:lvl1pPr>
          </a:lstStyle>
          <a:p>
            <a:pPr>
              <a:defRPr/>
            </a:pPr>
            <a:fld id="{5FA378B1-C39D-4715-8F55-28A087C3AE05}" type="slidenum">
              <a:rPr lang="en-US" altLang="zh-TW"/>
              <a:pPr>
                <a:defRPr/>
              </a:pPr>
              <a:t>‹#›</a:t>
            </a:fld>
            <a:endParaRPr lang="en-US" altLang="zh-TW"/>
          </a:p>
        </p:txBody>
      </p:sp>
    </p:spTree>
    <p:extLst>
      <p:ext uri="{BB962C8B-B14F-4D97-AF65-F5344CB8AC3E}">
        <p14:creationId xmlns:p14="http://schemas.microsoft.com/office/powerpoint/2010/main" val="717733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7"/>
          <p:cNvSpPr>
            <a:spLocks noGrp="1" noChangeArrowheads="1"/>
          </p:cNvSpPr>
          <p:nvPr>
            <p:ph type="sldNum" sz="quarter" idx="10"/>
          </p:nvPr>
        </p:nvSpPr>
        <p:spPr>
          <a:ln/>
        </p:spPr>
        <p:txBody>
          <a:bodyPr/>
          <a:lstStyle>
            <a:lvl1pPr>
              <a:defRPr/>
            </a:lvl1pPr>
          </a:lstStyle>
          <a:p>
            <a:pPr>
              <a:defRPr/>
            </a:pPr>
            <a:fld id="{85D3E59E-EBD8-4134-9D7E-04B1A1D18F12}" type="slidenum">
              <a:rPr lang="en-US" altLang="zh-TW"/>
              <a:pPr>
                <a:defRPr/>
              </a:pPr>
              <a:t>‹#›</a:t>
            </a:fld>
            <a:endParaRPr lang="en-US" altLang="zh-TW"/>
          </a:p>
        </p:txBody>
      </p:sp>
    </p:spTree>
    <p:extLst>
      <p:ext uri="{BB962C8B-B14F-4D97-AF65-F5344CB8AC3E}">
        <p14:creationId xmlns:p14="http://schemas.microsoft.com/office/powerpoint/2010/main" val="60847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05588" y="188913"/>
            <a:ext cx="2092325" cy="611981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23850" y="188913"/>
            <a:ext cx="6129338" cy="611981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7"/>
          <p:cNvSpPr>
            <a:spLocks noGrp="1" noChangeArrowheads="1"/>
          </p:cNvSpPr>
          <p:nvPr>
            <p:ph type="sldNum" sz="quarter" idx="10"/>
          </p:nvPr>
        </p:nvSpPr>
        <p:spPr>
          <a:ln/>
        </p:spPr>
        <p:txBody>
          <a:bodyPr/>
          <a:lstStyle>
            <a:lvl1pPr>
              <a:defRPr/>
            </a:lvl1pPr>
          </a:lstStyle>
          <a:p>
            <a:pPr>
              <a:defRPr/>
            </a:pPr>
            <a:fld id="{3F4299D4-2F8C-457A-B7AD-9F46863C4CAF}" type="slidenum">
              <a:rPr lang="en-US" altLang="zh-TW"/>
              <a:pPr>
                <a:defRPr/>
              </a:pPr>
              <a:t>‹#›</a:t>
            </a:fld>
            <a:endParaRPr lang="en-US" altLang="zh-TW"/>
          </a:p>
        </p:txBody>
      </p:sp>
    </p:spTree>
    <p:extLst>
      <p:ext uri="{BB962C8B-B14F-4D97-AF65-F5344CB8AC3E}">
        <p14:creationId xmlns:p14="http://schemas.microsoft.com/office/powerpoint/2010/main" val="165518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753121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31993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28956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446344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94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4753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1745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gi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00100" y="304800"/>
            <a:ext cx="7524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500" tIns="25400" rIns="63500" bIns="25400" numCol="1" anchor="t" anchorCtr="0" compatLnSpc="1">
            <a:prstTxWarp prst="textNoShape">
              <a:avLst/>
            </a:prstTxWarp>
            <a:spAutoFit/>
          </a:bodyPr>
          <a:lstStyle/>
          <a:p>
            <a:pPr lvl="0"/>
            <a:r>
              <a:rPr lang="en-US" altLang="zh-TW" smtClean="0"/>
              <a:t>Title</a:t>
            </a:r>
          </a:p>
        </p:txBody>
      </p:sp>
      <p:sp>
        <p:nvSpPr>
          <p:cNvPr id="3075" name="Rectangle 3"/>
          <p:cNvSpPr>
            <a:spLocks noGrp="1" noChangeArrowheads="1"/>
          </p:cNvSpPr>
          <p:nvPr>
            <p:ph type="body" idx="1"/>
          </p:nvPr>
        </p:nvSpPr>
        <p:spPr bwMode="auto">
          <a:xfrm>
            <a:off x="685800" y="1143000"/>
            <a:ext cx="7848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TW" smtClean="0"/>
              <a:t>This is our 1st Level Bullet</a:t>
            </a:r>
          </a:p>
          <a:p>
            <a:pPr lvl="1"/>
            <a:r>
              <a:rPr lang="en-US" altLang="zh-TW" smtClean="0"/>
              <a:t>This is our 2nd level bullet</a:t>
            </a:r>
          </a:p>
          <a:p>
            <a:pPr lvl="2"/>
            <a:r>
              <a:rPr lang="en-US" altLang="zh-TW" smtClean="0"/>
              <a:t>This is our 3rd level bullet</a:t>
            </a:r>
          </a:p>
          <a:p>
            <a:pPr lvl="0"/>
            <a:r>
              <a:rPr lang="en-US" altLang="zh-TW" smtClean="0"/>
              <a:t>This is our next 1st Level Bullet</a:t>
            </a:r>
          </a:p>
          <a:p>
            <a:pPr lvl="1"/>
            <a:r>
              <a:rPr lang="en-US" altLang="zh-TW" smtClean="0"/>
              <a:t>This is our 2nd level bullet</a:t>
            </a:r>
          </a:p>
          <a:p>
            <a:pPr lvl="2"/>
            <a:r>
              <a:rPr lang="en-US" altLang="zh-TW" smtClean="0"/>
              <a:t>This is our 3rd level bullet</a:t>
            </a:r>
          </a:p>
        </p:txBody>
      </p:sp>
      <p:sp>
        <p:nvSpPr>
          <p:cNvPr id="3076" name="Line 4"/>
          <p:cNvSpPr>
            <a:spLocks noChangeShapeType="1"/>
          </p:cNvSpPr>
          <p:nvPr/>
        </p:nvSpPr>
        <p:spPr bwMode="auto">
          <a:xfrm>
            <a:off x="609600" y="685800"/>
            <a:ext cx="8001000" cy="0"/>
          </a:xfrm>
          <a:prstGeom prst="line">
            <a:avLst/>
          </a:prstGeom>
          <a:noFill/>
          <a:ln w="57150" cmpd="thickThin">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77" name="Text Box 5"/>
          <p:cNvSpPr txBox="1">
            <a:spLocks noChangeArrowheads="1"/>
          </p:cNvSpPr>
          <p:nvPr userDrawn="1"/>
        </p:nvSpPr>
        <p:spPr bwMode="auto">
          <a:xfrm>
            <a:off x="6537325" y="64373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pitchFamily="34" charset="0"/>
              </a:defRPr>
            </a:lvl1pPr>
            <a:lvl2pPr marL="742950" indent="-285750">
              <a:defRPr>
                <a:solidFill>
                  <a:schemeClr val="accent1"/>
                </a:solidFill>
                <a:latin typeface="Arial" pitchFamily="34" charset="0"/>
              </a:defRPr>
            </a:lvl2pPr>
            <a:lvl3pPr marL="1143000" indent="-228600">
              <a:defRPr>
                <a:solidFill>
                  <a:schemeClr val="accent1"/>
                </a:solidFill>
                <a:latin typeface="Arial" pitchFamily="34" charset="0"/>
              </a:defRPr>
            </a:lvl3pPr>
            <a:lvl4pPr marL="1600200" indent="-228600">
              <a:defRPr>
                <a:solidFill>
                  <a:schemeClr val="accent1"/>
                </a:solidFill>
                <a:latin typeface="Arial" pitchFamily="34" charset="0"/>
              </a:defRPr>
            </a:lvl4pPr>
            <a:lvl5pPr marL="2057400" indent="-228600">
              <a:defRPr>
                <a:solidFill>
                  <a:schemeClr val="accent1"/>
                </a:solidFill>
                <a:latin typeface="Arial" pitchFamily="34" charset="0"/>
              </a:defRPr>
            </a:lvl5pPr>
            <a:lvl6pPr marL="2514600" indent="-228600" eaLnBrk="0" fontAlgn="base" hangingPunct="0">
              <a:spcBef>
                <a:spcPct val="0"/>
              </a:spcBef>
              <a:spcAft>
                <a:spcPct val="0"/>
              </a:spcAft>
              <a:defRPr>
                <a:solidFill>
                  <a:schemeClr val="accent1"/>
                </a:solidFill>
                <a:latin typeface="Arial" pitchFamily="34" charset="0"/>
              </a:defRPr>
            </a:lvl6pPr>
            <a:lvl7pPr marL="2971800" indent="-228600" eaLnBrk="0" fontAlgn="base" hangingPunct="0">
              <a:spcBef>
                <a:spcPct val="0"/>
              </a:spcBef>
              <a:spcAft>
                <a:spcPct val="0"/>
              </a:spcAft>
              <a:defRPr>
                <a:solidFill>
                  <a:schemeClr val="accent1"/>
                </a:solidFill>
                <a:latin typeface="Arial" pitchFamily="34" charset="0"/>
              </a:defRPr>
            </a:lvl7pPr>
            <a:lvl8pPr marL="3429000" indent="-228600" eaLnBrk="0" fontAlgn="base" hangingPunct="0">
              <a:spcBef>
                <a:spcPct val="0"/>
              </a:spcBef>
              <a:spcAft>
                <a:spcPct val="0"/>
              </a:spcAft>
              <a:defRPr>
                <a:solidFill>
                  <a:schemeClr val="accent1"/>
                </a:solidFill>
                <a:latin typeface="Arial" pitchFamily="34" charset="0"/>
              </a:defRPr>
            </a:lvl8pPr>
            <a:lvl9pPr marL="3886200" indent="-228600" eaLnBrk="0" fontAlgn="base" hangingPunct="0">
              <a:spcBef>
                <a:spcPct val="0"/>
              </a:spcBef>
              <a:spcAft>
                <a:spcPct val="0"/>
              </a:spcAft>
              <a:defRPr>
                <a:solidFill>
                  <a:schemeClr val="accent1"/>
                </a:solidFill>
                <a:latin typeface="Arial" pitchFamily="34" charset="0"/>
              </a:defRPr>
            </a:lvl9pPr>
          </a:lstStyle>
          <a:p>
            <a:pPr>
              <a:defRPr/>
            </a:pPr>
            <a:endParaRPr lang="zh-TW" altLang="en-US" smtClean="0"/>
          </a:p>
        </p:txBody>
      </p: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txStyles>
    <p:titleStyle>
      <a:lvl1pPr algn="l" rtl="0" eaLnBrk="0" fontAlgn="base" hangingPunct="0">
        <a:lnSpc>
          <a:spcPct val="87000"/>
        </a:lnSpc>
        <a:spcBef>
          <a:spcPct val="0"/>
        </a:spcBef>
        <a:spcAft>
          <a:spcPct val="0"/>
        </a:spcAft>
        <a:defRPr kumimoji="1" sz="2400" b="1">
          <a:solidFill>
            <a:schemeClr val="tx2"/>
          </a:solidFill>
          <a:latin typeface="+mj-lt"/>
          <a:ea typeface="+mj-ea"/>
          <a:cs typeface="+mj-cs"/>
        </a:defRPr>
      </a:lvl1pPr>
      <a:lvl2pPr algn="l" rtl="0" eaLnBrk="0" fontAlgn="base" hangingPunct="0">
        <a:lnSpc>
          <a:spcPct val="87000"/>
        </a:lnSpc>
        <a:spcBef>
          <a:spcPct val="0"/>
        </a:spcBef>
        <a:spcAft>
          <a:spcPct val="0"/>
        </a:spcAft>
        <a:defRPr kumimoji="1" sz="2400" b="1">
          <a:solidFill>
            <a:schemeClr val="tx2"/>
          </a:solidFill>
          <a:latin typeface="Arial" pitchFamily="34" charset="0"/>
          <a:ea typeface="新細明體" pitchFamily="18" charset="-120"/>
        </a:defRPr>
      </a:lvl2pPr>
      <a:lvl3pPr algn="l" rtl="0" eaLnBrk="0" fontAlgn="base" hangingPunct="0">
        <a:lnSpc>
          <a:spcPct val="87000"/>
        </a:lnSpc>
        <a:spcBef>
          <a:spcPct val="0"/>
        </a:spcBef>
        <a:spcAft>
          <a:spcPct val="0"/>
        </a:spcAft>
        <a:defRPr kumimoji="1" sz="2400" b="1">
          <a:solidFill>
            <a:schemeClr val="tx2"/>
          </a:solidFill>
          <a:latin typeface="Arial" pitchFamily="34" charset="0"/>
          <a:ea typeface="新細明體" pitchFamily="18" charset="-120"/>
        </a:defRPr>
      </a:lvl3pPr>
      <a:lvl4pPr algn="l" rtl="0" eaLnBrk="0" fontAlgn="base" hangingPunct="0">
        <a:lnSpc>
          <a:spcPct val="87000"/>
        </a:lnSpc>
        <a:spcBef>
          <a:spcPct val="0"/>
        </a:spcBef>
        <a:spcAft>
          <a:spcPct val="0"/>
        </a:spcAft>
        <a:defRPr kumimoji="1" sz="2400" b="1">
          <a:solidFill>
            <a:schemeClr val="tx2"/>
          </a:solidFill>
          <a:latin typeface="Arial" pitchFamily="34" charset="0"/>
          <a:ea typeface="新細明體" pitchFamily="18" charset="-120"/>
        </a:defRPr>
      </a:lvl4pPr>
      <a:lvl5pPr algn="l" rtl="0" eaLnBrk="0" fontAlgn="base" hangingPunct="0">
        <a:lnSpc>
          <a:spcPct val="87000"/>
        </a:lnSpc>
        <a:spcBef>
          <a:spcPct val="0"/>
        </a:spcBef>
        <a:spcAft>
          <a:spcPct val="0"/>
        </a:spcAft>
        <a:defRPr kumimoji="1" sz="2400" b="1">
          <a:solidFill>
            <a:schemeClr val="tx2"/>
          </a:solidFill>
          <a:latin typeface="Arial" pitchFamily="34" charset="0"/>
          <a:ea typeface="新細明體" pitchFamily="18" charset="-120"/>
        </a:defRPr>
      </a:lvl5pPr>
      <a:lvl6pPr marL="457200" algn="l" rtl="0" fontAlgn="base">
        <a:lnSpc>
          <a:spcPct val="87000"/>
        </a:lnSpc>
        <a:spcBef>
          <a:spcPct val="0"/>
        </a:spcBef>
        <a:spcAft>
          <a:spcPct val="0"/>
        </a:spcAft>
        <a:defRPr kumimoji="1" sz="2400" b="1">
          <a:solidFill>
            <a:schemeClr val="tx2"/>
          </a:solidFill>
          <a:latin typeface="Arial" pitchFamily="34" charset="0"/>
          <a:ea typeface="新細明體" pitchFamily="18" charset="-120"/>
        </a:defRPr>
      </a:lvl6pPr>
      <a:lvl7pPr marL="914400" algn="l" rtl="0" fontAlgn="base">
        <a:lnSpc>
          <a:spcPct val="87000"/>
        </a:lnSpc>
        <a:spcBef>
          <a:spcPct val="0"/>
        </a:spcBef>
        <a:spcAft>
          <a:spcPct val="0"/>
        </a:spcAft>
        <a:defRPr kumimoji="1" sz="2400" b="1">
          <a:solidFill>
            <a:schemeClr val="tx2"/>
          </a:solidFill>
          <a:latin typeface="Arial" pitchFamily="34" charset="0"/>
          <a:ea typeface="新細明體" pitchFamily="18" charset="-120"/>
        </a:defRPr>
      </a:lvl7pPr>
      <a:lvl8pPr marL="1371600" algn="l" rtl="0" fontAlgn="base">
        <a:lnSpc>
          <a:spcPct val="87000"/>
        </a:lnSpc>
        <a:spcBef>
          <a:spcPct val="0"/>
        </a:spcBef>
        <a:spcAft>
          <a:spcPct val="0"/>
        </a:spcAft>
        <a:defRPr kumimoji="1" sz="2400" b="1">
          <a:solidFill>
            <a:schemeClr val="tx2"/>
          </a:solidFill>
          <a:latin typeface="Arial" pitchFamily="34" charset="0"/>
          <a:ea typeface="新細明體" pitchFamily="18" charset="-120"/>
        </a:defRPr>
      </a:lvl8pPr>
      <a:lvl9pPr marL="1828800" algn="l" rtl="0" fontAlgn="base">
        <a:lnSpc>
          <a:spcPct val="87000"/>
        </a:lnSpc>
        <a:spcBef>
          <a:spcPct val="0"/>
        </a:spcBef>
        <a:spcAft>
          <a:spcPct val="0"/>
        </a:spcAft>
        <a:defRPr kumimoji="1" sz="2400" b="1">
          <a:solidFill>
            <a:schemeClr val="tx2"/>
          </a:solidFill>
          <a:latin typeface="Arial" pitchFamily="34" charset="0"/>
          <a:ea typeface="新細明體" pitchFamily="18" charset="-120"/>
        </a:defRPr>
      </a:lvl9pPr>
    </p:titleStyle>
    <p:bodyStyle>
      <a:lvl1pPr marL="203200" indent="-203200" algn="l" rtl="0" eaLnBrk="0" fontAlgn="base" hangingPunct="0">
        <a:lnSpc>
          <a:spcPct val="75000"/>
        </a:lnSpc>
        <a:spcBef>
          <a:spcPct val="65000"/>
        </a:spcBef>
        <a:spcAft>
          <a:spcPct val="0"/>
        </a:spcAft>
        <a:buSzPct val="100000"/>
        <a:buChar char="°"/>
        <a:defRPr kumimoji="1"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2pPr>
      <a:lvl3pPr marL="1257300" indent="-3429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3pPr>
      <a:lvl4pPr marL="17145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5pPr>
      <a:lvl6pPr marL="2628900" indent="-342900" algn="l" rtl="0" fontAlgn="base">
        <a:spcBef>
          <a:spcPct val="20000"/>
        </a:spcBef>
        <a:spcAft>
          <a:spcPct val="0"/>
        </a:spcAft>
        <a:buChar char="»"/>
        <a:defRPr kumimoji="1" sz="2000">
          <a:solidFill>
            <a:schemeClr val="tx1"/>
          </a:solidFill>
          <a:latin typeface="Times New Roman" pitchFamily="18" charset="0"/>
          <a:ea typeface="+mn-ea"/>
        </a:defRPr>
      </a:lvl6pPr>
      <a:lvl7pPr marL="3086100" indent="-342900" algn="l" rtl="0" fontAlgn="base">
        <a:spcBef>
          <a:spcPct val="20000"/>
        </a:spcBef>
        <a:spcAft>
          <a:spcPct val="0"/>
        </a:spcAft>
        <a:buChar char="»"/>
        <a:defRPr kumimoji="1" sz="2000">
          <a:solidFill>
            <a:schemeClr val="tx1"/>
          </a:solidFill>
          <a:latin typeface="Times New Roman" pitchFamily="18" charset="0"/>
          <a:ea typeface="+mn-ea"/>
        </a:defRPr>
      </a:lvl7pPr>
      <a:lvl8pPr marL="3543300" indent="-342900" algn="l" rtl="0" fontAlgn="base">
        <a:spcBef>
          <a:spcPct val="20000"/>
        </a:spcBef>
        <a:spcAft>
          <a:spcPct val="0"/>
        </a:spcAft>
        <a:buChar char="»"/>
        <a:defRPr kumimoji="1" sz="2000">
          <a:solidFill>
            <a:schemeClr val="tx1"/>
          </a:solidFill>
          <a:latin typeface="Times New Roman" pitchFamily="18" charset="0"/>
          <a:ea typeface="+mn-ea"/>
        </a:defRPr>
      </a:lvl8pPr>
      <a:lvl9pPr marL="4000500" indent="-342900" algn="l" rtl="0" fontAlgn="base">
        <a:spcBef>
          <a:spcPct val="20000"/>
        </a:spcBef>
        <a:spcAft>
          <a:spcPct val="0"/>
        </a:spcAft>
        <a:buChar char="»"/>
        <a:defRPr kumimoji="1" sz="2000">
          <a:solidFill>
            <a:schemeClr val="tx1"/>
          </a:solidFill>
          <a:latin typeface="Times New Roman" pitchFamily="18" charset="0"/>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41" descr="pp底圖_2"/>
          <p:cNvPicPr>
            <a:picLocks noChangeAspect="1" noChangeArrowheads="1" noCrop="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Line 2"/>
          <p:cNvSpPr>
            <a:spLocks noChangeShapeType="1"/>
          </p:cNvSpPr>
          <p:nvPr/>
        </p:nvSpPr>
        <p:spPr bwMode="auto">
          <a:xfrm>
            <a:off x="7956550" y="115888"/>
            <a:ext cx="0"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52" name="Rectangle 3"/>
          <p:cNvSpPr>
            <a:spLocks noGrp="1" noChangeArrowheads="1"/>
          </p:cNvSpPr>
          <p:nvPr>
            <p:ph type="title"/>
          </p:nvPr>
        </p:nvSpPr>
        <p:spPr bwMode="auto">
          <a:xfrm>
            <a:off x="323850" y="188913"/>
            <a:ext cx="75438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2053" name="Rectangle 4"/>
          <p:cNvSpPr>
            <a:spLocks noGrp="1" noChangeArrowheads="1"/>
          </p:cNvSpPr>
          <p:nvPr>
            <p:ph type="body" idx="1"/>
          </p:nvPr>
        </p:nvSpPr>
        <p:spPr bwMode="auto">
          <a:xfrm>
            <a:off x="468313" y="1268413"/>
            <a:ext cx="822960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151" name="Rectangle 7"/>
          <p:cNvSpPr>
            <a:spLocks noGrp="1" noChangeArrowheads="1"/>
          </p:cNvSpPr>
          <p:nvPr>
            <p:ph type="sldNum" sz="quarter" idx="4"/>
          </p:nvPr>
        </p:nvSpPr>
        <p:spPr bwMode="auto">
          <a:xfrm>
            <a:off x="6804025" y="6524625"/>
            <a:ext cx="21336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000"/>
            </a:lvl1pPr>
          </a:lstStyle>
          <a:p>
            <a:pPr>
              <a:defRPr/>
            </a:pPr>
            <a:fld id="{F0491D5E-65E3-44CF-BE75-B8677CFE85D9}" type="slidenum">
              <a:rPr lang="en-US" altLang="zh-TW"/>
              <a:pPr>
                <a:defRPr/>
              </a:pPr>
              <a:t>‹#›</a:t>
            </a:fld>
            <a:endParaRPr lang="en-US" altLang="zh-TW"/>
          </a:p>
        </p:txBody>
      </p:sp>
      <p:pic>
        <p:nvPicPr>
          <p:cNvPr id="2055" name="圖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7950" y="6597650"/>
            <a:ext cx="2838450"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08751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iming>
    <p:tnLst>
      <p:par>
        <p:cTn id="1" dur="indefinite" restart="never" nodeType="tmRoot"/>
      </p:par>
    </p:tnLst>
  </p:timing>
  <p:hf hdr="0"/>
  <p:txStyles>
    <p:titleStyle>
      <a:lvl1pPr algn="r" rtl="0" eaLnBrk="0" fontAlgn="base" hangingPunct="0">
        <a:spcBef>
          <a:spcPct val="0"/>
        </a:spcBef>
        <a:spcAft>
          <a:spcPct val="0"/>
        </a:spcAft>
        <a:defRPr kumimoji="1" sz="3900">
          <a:solidFill>
            <a:schemeClr val="tx2"/>
          </a:solidFill>
          <a:latin typeface="+mj-lt"/>
          <a:ea typeface="+mj-ea"/>
          <a:cs typeface="華康新特圓體" pitchFamily="49" charset="-120"/>
        </a:defRPr>
      </a:lvl1pPr>
      <a:lvl2pPr algn="r" rtl="0" eaLnBrk="0" fontAlgn="base" hangingPunct="0">
        <a:spcBef>
          <a:spcPct val="0"/>
        </a:spcBef>
        <a:spcAft>
          <a:spcPct val="0"/>
        </a:spcAft>
        <a:defRPr kumimoji="1" sz="3900">
          <a:solidFill>
            <a:schemeClr val="tx2"/>
          </a:solidFill>
          <a:latin typeface="Arial" charset="0"/>
          <a:ea typeface="華康新特圓體" pitchFamily="49" charset="-120"/>
          <a:cs typeface="華康新特圓體" pitchFamily="49" charset="-120"/>
        </a:defRPr>
      </a:lvl2pPr>
      <a:lvl3pPr algn="r" rtl="0" eaLnBrk="0" fontAlgn="base" hangingPunct="0">
        <a:spcBef>
          <a:spcPct val="0"/>
        </a:spcBef>
        <a:spcAft>
          <a:spcPct val="0"/>
        </a:spcAft>
        <a:defRPr kumimoji="1" sz="3900">
          <a:solidFill>
            <a:schemeClr val="tx2"/>
          </a:solidFill>
          <a:latin typeface="Arial" charset="0"/>
          <a:ea typeface="華康新特圓體" pitchFamily="49" charset="-120"/>
          <a:cs typeface="華康新特圓體" pitchFamily="49" charset="-120"/>
        </a:defRPr>
      </a:lvl3pPr>
      <a:lvl4pPr algn="r" rtl="0" eaLnBrk="0" fontAlgn="base" hangingPunct="0">
        <a:spcBef>
          <a:spcPct val="0"/>
        </a:spcBef>
        <a:spcAft>
          <a:spcPct val="0"/>
        </a:spcAft>
        <a:defRPr kumimoji="1" sz="3900">
          <a:solidFill>
            <a:schemeClr val="tx2"/>
          </a:solidFill>
          <a:latin typeface="Arial" charset="0"/>
          <a:ea typeface="華康新特圓體" pitchFamily="49" charset="-120"/>
          <a:cs typeface="華康新特圓體" pitchFamily="49" charset="-120"/>
        </a:defRPr>
      </a:lvl4pPr>
      <a:lvl5pPr algn="r" rtl="0" eaLnBrk="0" fontAlgn="base" hangingPunct="0">
        <a:spcBef>
          <a:spcPct val="0"/>
        </a:spcBef>
        <a:spcAft>
          <a:spcPct val="0"/>
        </a:spcAft>
        <a:defRPr kumimoji="1" sz="3900">
          <a:solidFill>
            <a:schemeClr val="tx2"/>
          </a:solidFill>
          <a:latin typeface="Arial" charset="0"/>
          <a:ea typeface="華康新特圓體" pitchFamily="49" charset="-120"/>
          <a:cs typeface="華康新特圓體" pitchFamily="49" charset="-120"/>
        </a:defRPr>
      </a:lvl5pPr>
      <a:lvl6pPr marL="457200" algn="r" rtl="0" fontAlgn="base">
        <a:spcBef>
          <a:spcPct val="0"/>
        </a:spcBef>
        <a:spcAft>
          <a:spcPct val="0"/>
        </a:spcAft>
        <a:defRPr kumimoji="1" sz="3900">
          <a:solidFill>
            <a:schemeClr val="tx2"/>
          </a:solidFill>
          <a:latin typeface="Arial" charset="0"/>
          <a:ea typeface="華康新特圓體" pitchFamily="49" charset="-120"/>
          <a:cs typeface="新細明體" pitchFamily="18" charset="-120"/>
        </a:defRPr>
      </a:lvl6pPr>
      <a:lvl7pPr marL="914400" algn="r" rtl="0" fontAlgn="base">
        <a:spcBef>
          <a:spcPct val="0"/>
        </a:spcBef>
        <a:spcAft>
          <a:spcPct val="0"/>
        </a:spcAft>
        <a:defRPr kumimoji="1" sz="3900">
          <a:solidFill>
            <a:schemeClr val="tx2"/>
          </a:solidFill>
          <a:latin typeface="Arial" charset="0"/>
          <a:ea typeface="華康新特圓體" pitchFamily="49" charset="-120"/>
          <a:cs typeface="新細明體" pitchFamily="18" charset="-120"/>
        </a:defRPr>
      </a:lvl7pPr>
      <a:lvl8pPr marL="1371600" algn="r" rtl="0" fontAlgn="base">
        <a:spcBef>
          <a:spcPct val="0"/>
        </a:spcBef>
        <a:spcAft>
          <a:spcPct val="0"/>
        </a:spcAft>
        <a:defRPr kumimoji="1" sz="3900">
          <a:solidFill>
            <a:schemeClr val="tx2"/>
          </a:solidFill>
          <a:latin typeface="Arial" charset="0"/>
          <a:ea typeface="華康新特圓體" pitchFamily="49" charset="-120"/>
          <a:cs typeface="新細明體" pitchFamily="18" charset="-120"/>
        </a:defRPr>
      </a:lvl8pPr>
      <a:lvl9pPr marL="1828800" algn="r" rtl="0" fontAlgn="base">
        <a:spcBef>
          <a:spcPct val="0"/>
        </a:spcBef>
        <a:spcAft>
          <a:spcPct val="0"/>
        </a:spcAft>
        <a:defRPr kumimoji="1" sz="3900">
          <a:solidFill>
            <a:schemeClr val="tx2"/>
          </a:solidFill>
          <a:latin typeface="Arial" charset="0"/>
          <a:ea typeface="華康新特圓體" pitchFamily="49" charset="-120"/>
          <a:cs typeface="新細明體" pitchFamily="18" charset="-120"/>
        </a:defRPr>
      </a:lvl9pPr>
    </p:titleStyle>
    <p:bodyStyle>
      <a:lvl1pPr marL="342900" indent="-342900" algn="just"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華康中圓體(P)" pitchFamily="34" charset="-120"/>
        </a:defRPr>
      </a:lvl1pPr>
      <a:lvl2pPr marL="692150" indent="-347663" algn="just"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華康中圓體(P)" pitchFamily="34" charset="-120"/>
        </a:defRPr>
      </a:lvl2pPr>
      <a:lvl3pPr marL="987425" indent="-293688" algn="just"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華康中圓體(P)" pitchFamily="34" charset="-120"/>
        </a:defRPr>
      </a:lvl3pPr>
      <a:lvl4pPr marL="1281113" indent="-292100" algn="just"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華康中圓體(P)" pitchFamily="34" charset="-120"/>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華康中圓體(P)" pitchFamily="34" charset="-120"/>
        </a:defRPr>
      </a:lvl5pPr>
      <a:lvl6pPr marL="2055813" indent="-315913" algn="just"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cs typeface="+mn-cs"/>
        </a:defRPr>
      </a:lvl6pPr>
      <a:lvl7pPr marL="2513013" indent="-315913" algn="just"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cs typeface="+mn-cs"/>
        </a:defRPr>
      </a:lvl7pPr>
      <a:lvl8pPr marL="2970213" indent="-315913" algn="just"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cs typeface="+mn-cs"/>
        </a:defRPr>
      </a:lvl8pPr>
      <a:lvl9pPr marL="3427413" indent="-315913" algn="just"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59632" y="1988840"/>
            <a:ext cx="5977160" cy="765175"/>
          </a:xfrm>
        </p:spPr>
        <p:txBody>
          <a:bodyPr/>
          <a:lstStyle/>
          <a:p>
            <a:pPr eaLnBrk="1" hangingPunct="1"/>
            <a:r>
              <a:rPr lang="en-US" altLang="zh-TW" sz="3600" dirty="0">
                <a:ea typeface="標楷體" panose="03000509000000000000" pitchFamily="65" charset="-120"/>
                <a:cs typeface="華康新特圓體"/>
              </a:rPr>
              <a:t>Cortex-M0 </a:t>
            </a:r>
            <a:r>
              <a:rPr lang="en-US" altLang="zh-TW" sz="3600" dirty="0" smtClean="0">
                <a:ea typeface="標楷體" panose="03000509000000000000" pitchFamily="65" charset="-120"/>
                <a:cs typeface="華康新特圓體"/>
              </a:rPr>
              <a:t>Programming</a:t>
            </a:r>
            <a:r>
              <a:rPr lang="zh-TW" altLang="en-US" sz="3600" dirty="0" smtClean="0">
                <a:ea typeface="標楷體" panose="03000509000000000000" pitchFamily="65" charset="-120"/>
                <a:cs typeface="華康新特圓體"/>
              </a:rPr>
              <a:t> </a:t>
            </a:r>
            <a:r>
              <a:rPr lang="en-US" altLang="zh-TW" sz="3600" dirty="0" smtClean="0">
                <a:ea typeface="標楷體" panose="03000509000000000000" pitchFamily="65" charset="-120"/>
                <a:cs typeface="華康新特圓體"/>
              </a:rPr>
              <a:t>(</a:t>
            </a:r>
            <a:r>
              <a:rPr lang="en-US" altLang="zh-TW" sz="3600" dirty="0">
                <a:ea typeface="標楷體" panose="03000509000000000000" pitchFamily="65" charset="-120"/>
                <a:cs typeface="華康新特圓體"/>
              </a:rPr>
              <a:t>II</a:t>
            </a:r>
            <a:r>
              <a:rPr lang="en-US" altLang="zh-TW" sz="3600" dirty="0" smtClean="0">
                <a:ea typeface="標楷體" panose="03000509000000000000" pitchFamily="65" charset="-120"/>
                <a:cs typeface="華康新特圓體"/>
              </a:rPr>
              <a:t>)</a:t>
            </a:r>
            <a:endParaRPr lang="zh-TW" altLang="en-US" sz="36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73873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0100" y="304800"/>
            <a:ext cx="2680221" cy="372603"/>
          </a:xfrm>
        </p:spPr>
        <p:txBody>
          <a:bodyPr/>
          <a:lstStyle/>
          <a:p>
            <a:r>
              <a:rPr lang="en-US" altLang="zh-TW" dirty="0">
                <a:ea typeface="Adobe Gothic Std B"/>
                <a:cs typeface="Adobe Gothic Std B"/>
              </a:rPr>
              <a:t>NUC140</a:t>
            </a:r>
            <a:r>
              <a:rPr lang="en-US" altLang="zh-TW" dirty="0">
                <a:ea typeface="Adobe 繁黑體 Std B"/>
                <a:cs typeface="Adobe 繁黑體 Std B"/>
              </a:rPr>
              <a:t> Features</a:t>
            </a:r>
            <a:endParaRPr lang="zh-TW" altLang="en-US" dirty="0"/>
          </a:p>
        </p:txBody>
      </p:sp>
      <p:sp>
        <p:nvSpPr>
          <p:cNvPr id="3" name="Rectangle 4"/>
          <p:cNvSpPr txBox="1">
            <a:spLocks noChangeArrowheads="1"/>
          </p:cNvSpPr>
          <p:nvPr/>
        </p:nvSpPr>
        <p:spPr bwMode="auto">
          <a:xfrm>
            <a:off x="179512" y="836712"/>
            <a:ext cx="4148453" cy="573900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lnSpc>
                <a:spcPct val="75000"/>
              </a:lnSpc>
              <a:spcBef>
                <a:spcPct val="65000"/>
              </a:spcBef>
              <a:spcAft>
                <a:spcPct val="0"/>
              </a:spcAft>
              <a:buSzPct val="100000"/>
              <a:buChar char="°"/>
              <a:defRPr kumimoji="1"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2pPr>
            <a:lvl3pPr marL="1257300" indent="-3429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3pPr>
            <a:lvl4pPr marL="17145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5pPr>
            <a:lvl6pPr marL="2628900" indent="-342900" algn="l" rtl="0" fontAlgn="base">
              <a:spcBef>
                <a:spcPct val="20000"/>
              </a:spcBef>
              <a:spcAft>
                <a:spcPct val="0"/>
              </a:spcAft>
              <a:buChar char="»"/>
              <a:defRPr kumimoji="1" sz="2000">
                <a:solidFill>
                  <a:schemeClr val="tx1"/>
                </a:solidFill>
                <a:latin typeface="Times New Roman" pitchFamily="18" charset="0"/>
                <a:ea typeface="+mn-ea"/>
              </a:defRPr>
            </a:lvl6pPr>
            <a:lvl7pPr marL="3086100" indent="-342900" algn="l" rtl="0" fontAlgn="base">
              <a:spcBef>
                <a:spcPct val="20000"/>
              </a:spcBef>
              <a:spcAft>
                <a:spcPct val="0"/>
              </a:spcAft>
              <a:buChar char="»"/>
              <a:defRPr kumimoji="1" sz="2000">
                <a:solidFill>
                  <a:schemeClr val="tx1"/>
                </a:solidFill>
                <a:latin typeface="Times New Roman" pitchFamily="18" charset="0"/>
                <a:ea typeface="+mn-ea"/>
              </a:defRPr>
            </a:lvl7pPr>
            <a:lvl8pPr marL="3543300" indent="-342900" algn="l" rtl="0" fontAlgn="base">
              <a:spcBef>
                <a:spcPct val="20000"/>
              </a:spcBef>
              <a:spcAft>
                <a:spcPct val="0"/>
              </a:spcAft>
              <a:buChar char="»"/>
              <a:defRPr kumimoji="1" sz="2000">
                <a:solidFill>
                  <a:schemeClr val="tx1"/>
                </a:solidFill>
                <a:latin typeface="Times New Roman" pitchFamily="18" charset="0"/>
                <a:ea typeface="+mn-ea"/>
              </a:defRPr>
            </a:lvl8pPr>
            <a:lvl9pPr marL="4000500" indent="-342900" algn="l" rtl="0" fontAlgn="base">
              <a:spcBef>
                <a:spcPct val="20000"/>
              </a:spcBef>
              <a:spcAft>
                <a:spcPct val="0"/>
              </a:spcAft>
              <a:buChar char="»"/>
              <a:defRPr kumimoji="1" sz="2000">
                <a:solidFill>
                  <a:schemeClr val="tx1"/>
                </a:solidFill>
                <a:latin typeface="Times New Roman" pitchFamily="18" charset="0"/>
                <a:ea typeface="+mn-ea"/>
              </a:defRPr>
            </a:lvl9pPr>
          </a:lstStyle>
          <a:p>
            <a:pPr marL="273050" eaLnBrk="1" hangingPunct="1">
              <a:lnSpc>
                <a:spcPct val="110000"/>
              </a:lnSpc>
              <a:buFont typeface="Arial" panose="020B0604020202020204" pitchFamily="34" charset="0"/>
              <a:buBlip>
                <a:blip r:embed="rId2"/>
              </a:buBlip>
              <a:defRPr/>
            </a:pPr>
            <a:r>
              <a:rPr lang="en-US" altLang="zh-TW" sz="1200" u="sng" kern="0" dirty="0" smtClean="0">
                <a:solidFill>
                  <a:srgbClr val="000000"/>
                </a:solidFill>
                <a:latin typeface="+mj-lt"/>
                <a:ea typeface="Arial Unicode MS" panose="020B0604020202020204" pitchFamily="34" charset="-120"/>
                <a:cs typeface="Arial Unicode MS" panose="020B0604020202020204" pitchFamily="34" charset="-120"/>
              </a:rPr>
              <a:t>ARM® Cortex™-M0 core</a:t>
            </a:r>
            <a:endParaRPr lang="en-US" altLang="zh-TW" sz="1200" kern="0" dirty="0" smtClean="0">
              <a:solidFill>
                <a:srgbClr val="000000"/>
              </a:solidFill>
              <a:latin typeface="+mj-lt"/>
              <a:ea typeface="Arial Unicode MS" panose="020B0604020202020204" pitchFamily="34" charset="-120"/>
              <a:cs typeface="Arial Unicode MS" panose="020B0604020202020204" pitchFamily="34" charset="-120"/>
            </a:endParaRPr>
          </a:p>
          <a:p>
            <a:pPr lvl="1" indent="-179388" eaLnBrk="1" hangingPunct="1">
              <a:lnSpc>
                <a:spcPct val="110000"/>
              </a:lnSpc>
              <a:buFont typeface="Wingdings" panose="05000000000000000000" pitchFamily="2" charset="2"/>
              <a:buChar char="Ø"/>
              <a:defRPr/>
            </a:pPr>
            <a:r>
              <a:rPr lang="en-US" altLang="zh-TW" sz="1200" kern="0" dirty="0" smtClean="0">
                <a:latin typeface="+mj-lt"/>
                <a:ea typeface="Adobe 繁黑體 Std B"/>
                <a:cs typeface="Arial Unicode MS" panose="020B0604020202020204" pitchFamily="34" charset="-120"/>
              </a:rPr>
              <a:t>Running up to </a:t>
            </a:r>
            <a:r>
              <a:rPr lang="en-US" altLang="zh-TW" sz="1200" kern="0" dirty="0" smtClean="0">
                <a:solidFill>
                  <a:srgbClr val="C00000"/>
                </a:solidFill>
                <a:latin typeface="+mj-lt"/>
                <a:ea typeface="Adobe 繁黑體 Std B"/>
                <a:cs typeface="Arial Unicode MS" panose="020B0604020202020204" pitchFamily="34" charset="-120"/>
              </a:rPr>
              <a:t>50MHz</a:t>
            </a:r>
            <a:endParaRPr lang="en-US" altLang="zh-TW" sz="1200" kern="0" dirty="0" smtClean="0">
              <a:solidFill>
                <a:srgbClr val="595959"/>
              </a:solidFill>
              <a:latin typeface="+mj-lt"/>
              <a:ea typeface="Adobe 繁黑體 Std B"/>
              <a:cs typeface="Arial Unicode MS" panose="020B0604020202020204" pitchFamily="34" charset="-120"/>
            </a:endParaRPr>
          </a:p>
          <a:p>
            <a:pPr lvl="1" indent="-179388" eaLnBrk="1" hangingPunct="1">
              <a:lnSpc>
                <a:spcPct val="110000"/>
              </a:lnSpc>
              <a:buFont typeface="Wingdings" panose="05000000000000000000" pitchFamily="2" charset="2"/>
              <a:buChar char="Ø"/>
              <a:defRPr/>
            </a:pPr>
            <a:r>
              <a:rPr lang="en-US" altLang="zh-TW" sz="1200" kern="0" dirty="0" smtClean="0">
                <a:solidFill>
                  <a:srgbClr val="C00000"/>
                </a:solidFill>
                <a:latin typeface="+mj-lt"/>
                <a:ea typeface="Adobe 繁黑體 Std B"/>
                <a:cs typeface="Arial Unicode MS" panose="020B0604020202020204" pitchFamily="34" charset="-120"/>
              </a:rPr>
              <a:t>Single-cycle 32-bit Multiplier</a:t>
            </a:r>
          </a:p>
          <a:p>
            <a:pPr lvl="1" indent="-179388" eaLnBrk="1" hangingPunct="1">
              <a:lnSpc>
                <a:spcPct val="110000"/>
              </a:lnSpc>
              <a:buFont typeface="Wingdings" panose="05000000000000000000" pitchFamily="2" charset="2"/>
              <a:buChar char="Ø"/>
              <a:defRPr/>
            </a:pPr>
            <a:r>
              <a:rPr lang="en-US" altLang="zh-TW" sz="1200" kern="0" dirty="0" smtClean="0">
                <a:latin typeface="+mj-lt"/>
                <a:ea typeface="Adobe 繁黑體 Std B"/>
                <a:cs typeface="Arial Unicode MS" panose="020B0604020202020204" pitchFamily="34" charset="-120"/>
              </a:rPr>
              <a:t>32 external interrupt inputs, each with four levels of priority</a:t>
            </a:r>
          </a:p>
          <a:p>
            <a:pPr lvl="1" indent="-179388" eaLnBrk="1" hangingPunct="1">
              <a:lnSpc>
                <a:spcPct val="110000"/>
              </a:lnSpc>
              <a:buFont typeface="Wingdings" panose="05000000000000000000" pitchFamily="2" charset="2"/>
              <a:buChar char="Ø"/>
              <a:defRPr/>
            </a:pPr>
            <a:r>
              <a:rPr lang="en-US" altLang="zh-TW" sz="1200" kern="0" dirty="0" smtClean="0">
                <a:latin typeface="+mj-lt"/>
                <a:ea typeface="Adobe 繁黑體 Std B"/>
                <a:cs typeface="Arial Unicode MS" panose="020B0604020202020204" pitchFamily="34" charset="-120"/>
              </a:rPr>
              <a:t>Serial Wire Debug support with 2 watch points/4 break points</a:t>
            </a:r>
          </a:p>
          <a:p>
            <a:pPr marL="273050" eaLnBrk="1" hangingPunct="1">
              <a:lnSpc>
                <a:spcPct val="110000"/>
              </a:lnSpc>
              <a:buFont typeface="Arial" panose="020B0604020202020204" pitchFamily="34" charset="0"/>
              <a:buBlip>
                <a:blip r:embed="rId2"/>
              </a:buBlip>
              <a:defRPr/>
            </a:pPr>
            <a:r>
              <a:rPr lang="en-US" altLang="zh-TW" sz="1200" u="sng" kern="0" dirty="0" smtClean="0">
                <a:solidFill>
                  <a:srgbClr val="000000"/>
                </a:solidFill>
                <a:latin typeface="+mj-lt"/>
                <a:ea typeface="Adobe Gothic Std B"/>
                <a:cs typeface="Arial Unicode MS" panose="020B0604020202020204" pitchFamily="34" charset="-120"/>
              </a:rPr>
              <a:t>Flash EPROM Memory</a:t>
            </a:r>
          </a:p>
          <a:p>
            <a:pPr lvl="1" indent="-179388" eaLnBrk="1" hangingPunct="1">
              <a:lnSpc>
                <a:spcPct val="110000"/>
              </a:lnSpc>
              <a:buFont typeface="Wingdings" panose="05000000000000000000" pitchFamily="2" charset="2"/>
              <a:buChar char="Ø"/>
              <a:defRPr/>
            </a:pPr>
            <a:r>
              <a:rPr lang="zh-TW" altLang="en-US" sz="1200" kern="0" dirty="0" smtClean="0">
                <a:solidFill>
                  <a:srgbClr val="595959"/>
                </a:solidFill>
                <a:latin typeface="+mj-lt"/>
                <a:ea typeface="Adobe 繁黑體 Std B"/>
                <a:cs typeface="Arial Unicode MS" panose="020B0604020202020204" pitchFamily="34" charset="-120"/>
              </a:rPr>
              <a:t> </a:t>
            </a:r>
            <a:r>
              <a:rPr lang="en-US" altLang="zh-TW" sz="1200" kern="0" dirty="0" smtClean="0">
                <a:solidFill>
                  <a:srgbClr val="C00000"/>
                </a:solidFill>
                <a:latin typeface="+mj-lt"/>
                <a:ea typeface="Adobe 繁黑體 Std B"/>
                <a:cs typeface="Arial Unicode MS" panose="020B0604020202020204" pitchFamily="34" charset="-120"/>
              </a:rPr>
              <a:t>128KB</a:t>
            </a:r>
            <a:r>
              <a:rPr lang="en-US" altLang="zh-TW" sz="1200" kern="0" dirty="0" smtClean="0">
                <a:solidFill>
                  <a:srgbClr val="595959"/>
                </a:solidFill>
                <a:latin typeface="+mj-lt"/>
                <a:ea typeface="Adobe 繁黑體 Std B"/>
                <a:cs typeface="Arial Unicode MS" panose="020B0604020202020204" pitchFamily="34" charset="-120"/>
              </a:rPr>
              <a:t> </a:t>
            </a:r>
            <a:r>
              <a:rPr lang="en-US" altLang="zh-CN" sz="1200" kern="0" dirty="0" smtClean="0">
                <a:latin typeface="+mj-lt"/>
                <a:ea typeface="Adobe 繁黑體 Std B"/>
                <a:cs typeface="Arial Unicode MS" panose="020B0604020202020204" pitchFamily="34" charset="-120"/>
              </a:rPr>
              <a:t>Flash EPROM</a:t>
            </a:r>
            <a:r>
              <a:rPr lang="en-US" altLang="zh-CN" sz="1200" kern="0" dirty="0" smtClean="0">
                <a:solidFill>
                  <a:srgbClr val="777777"/>
                </a:solidFill>
                <a:latin typeface="+mj-lt"/>
                <a:ea typeface="Adobe 繁黑體 Std B"/>
                <a:cs typeface="Arial Unicode MS" panose="020B0604020202020204" pitchFamily="34" charset="-120"/>
              </a:rPr>
              <a:t> </a:t>
            </a:r>
            <a:r>
              <a:rPr lang="en-US" altLang="zh-CN" sz="1200" kern="0" dirty="0" smtClean="0">
                <a:latin typeface="+mj-lt"/>
                <a:ea typeface="Adobe 繁黑體 Std B"/>
                <a:cs typeface="Arial Unicode MS" panose="020B0604020202020204" pitchFamily="34" charset="-120"/>
              </a:rPr>
              <a:t>for program code</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Configurable data flash address and size</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Support 2 wire ICP update through SWD/ICE </a:t>
            </a:r>
          </a:p>
          <a:p>
            <a:pPr lvl="1" indent="-179388" eaLnBrk="1" hangingPunct="1">
              <a:lnSpc>
                <a:spcPct val="110000"/>
              </a:lnSpc>
              <a:buFont typeface="Wingdings" panose="05000000000000000000" pitchFamily="2" charset="2"/>
              <a:buChar char="Ø"/>
              <a:defRPr/>
            </a:pPr>
            <a:r>
              <a:rPr lang="en-US" altLang="zh-CN" sz="1200" kern="0" dirty="0" smtClean="0">
                <a:solidFill>
                  <a:srgbClr val="C00000"/>
                </a:solidFill>
                <a:latin typeface="+mj-lt"/>
                <a:ea typeface="Adobe 繁黑體 Std B"/>
                <a:cs typeface="Arial Unicode MS" panose="020B0604020202020204" pitchFamily="34" charset="-120"/>
              </a:rPr>
              <a:t>16KB</a:t>
            </a:r>
            <a:r>
              <a:rPr lang="en-US" altLang="zh-CN" sz="1200" kern="0" dirty="0" smtClean="0">
                <a:latin typeface="+mj-lt"/>
                <a:ea typeface="Adobe 繁黑體 Std B"/>
                <a:cs typeface="Arial Unicode MS" panose="020B0604020202020204" pitchFamily="34" charset="-120"/>
              </a:rPr>
              <a:t> embedded SRAM</a:t>
            </a:r>
          </a:p>
          <a:p>
            <a:pPr lvl="1" indent="-179388" eaLnBrk="1" hangingPunct="1">
              <a:lnSpc>
                <a:spcPct val="110000"/>
              </a:lnSpc>
              <a:buFont typeface="Wingdings" panose="05000000000000000000" pitchFamily="2" charset="2"/>
              <a:buChar char="Ø"/>
              <a:defRPr/>
            </a:pPr>
            <a:r>
              <a:rPr lang="en-US" altLang="zh-CN" sz="1200" kern="0" dirty="0" smtClean="0">
                <a:solidFill>
                  <a:srgbClr val="C00000"/>
                </a:solidFill>
                <a:latin typeface="+mj-lt"/>
                <a:ea typeface="Adobe 繁黑體 Std B"/>
                <a:cs typeface="Arial Unicode MS" panose="020B0604020202020204" pitchFamily="34" charset="-120"/>
              </a:rPr>
              <a:t>4KB</a:t>
            </a:r>
            <a:r>
              <a:rPr lang="en-US" altLang="zh-CN" sz="1200" kern="0" dirty="0" smtClean="0">
                <a:solidFill>
                  <a:srgbClr val="777777"/>
                </a:solidFill>
                <a:latin typeface="+mj-lt"/>
                <a:ea typeface="Adobe 繁黑體 Std B"/>
                <a:cs typeface="Arial Unicode MS" panose="020B0604020202020204" pitchFamily="34" charset="-120"/>
              </a:rPr>
              <a:t> </a:t>
            </a:r>
            <a:r>
              <a:rPr lang="en-US" altLang="zh-CN" sz="1200" kern="0" dirty="0" smtClean="0">
                <a:latin typeface="+mj-lt"/>
                <a:ea typeface="Adobe 繁黑體 Std B"/>
                <a:cs typeface="Arial Unicode MS" panose="020B0604020202020204" pitchFamily="34" charset="-120"/>
              </a:rPr>
              <a:t>ISP loader Flash</a:t>
            </a:r>
          </a:p>
          <a:p>
            <a:pPr marL="273050" eaLnBrk="1" hangingPunct="1">
              <a:lnSpc>
                <a:spcPct val="110000"/>
              </a:lnSpc>
              <a:buFont typeface="Arial" panose="020B0604020202020204" pitchFamily="34" charset="0"/>
              <a:buBlip>
                <a:blip r:embed="rId2"/>
              </a:buBlip>
              <a:defRPr/>
            </a:pPr>
            <a:r>
              <a:rPr lang="en-US" altLang="zh-TW" sz="1200" u="sng" kern="0" dirty="0" smtClean="0">
                <a:solidFill>
                  <a:srgbClr val="000000"/>
                </a:solidFill>
                <a:latin typeface="+mj-lt"/>
                <a:ea typeface="Adobe Gothic Std B"/>
                <a:cs typeface="Arial Unicode MS" panose="020B0604020202020204" pitchFamily="34" charset="-120"/>
              </a:rPr>
              <a:t>Peripheral Interfaces</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UART : 3 ports, 1Mbps, 16 bytes FIFO</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I2C : 2 ports, master 1MHz, slave 1MHz</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SPI : 4 </a:t>
            </a:r>
            <a:r>
              <a:rPr lang="en-US" altLang="zh-CN" sz="1200" kern="0" dirty="0" err="1" smtClean="0">
                <a:latin typeface="+mj-lt"/>
                <a:ea typeface="Adobe 繁黑體 Std B"/>
                <a:cs typeface="Arial Unicode MS" panose="020B0604020202020204" pitchFamily="34" charset="-120"/>
              </a:rPr>
              <a:t>ports,master</a:t>
            </a:r>
            <a:r>
              <a:rPr lang="en-US" altLang="zh-CN" sz="1200" kern="0" dirty="0" smtClean="0">
                <a:latin typeface="+mj-lt"/>
                <a:ea typeface="Adobe 繁黑體 Std B"/>
                <a:cs typeface="Arial Unicode MS" panose="020B0604020202020204" pitchFamily="34" charset="-120"/>
              </a:rPr>
              <a:t> 32Mz, slave 16MHz</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ACMP : 2 ports</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ADC : 8 channels, 12-bit @1M SPS</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PWM : 8 channels</a:t>
            </a:r>
          </a:p>
          <a:p>
            <a:pPr lvl="1" indent="-179388" eaLnBrk="1" hangingPunct="1">
              <a:lnSpc>
                <a:spcPct val="110000"/>
              </a:lnSpc>
              <a:buFont typeface="Wingdings" panose="05000000000000000000" pitchFamily="2" charset="2"/>
              <a:buChar char="Ø"/>
              <a:defRPr/>
            </a:pPr>
            <a:r>
              <a:rPr lang="en-US" altLang="zh-CN" sz="1200" kern="0" dirty="0" smtClean="0">
                <a:latin typeface="+mj-lt"/>
                <a:ea typeface="Adobe 繁黑體 Std B"/>
                <a:cs typeface="Arial Unicode MS" panose="020B0604020202020204" pitchFamily="34" charset="-120"/>
              </a:rPr>
              <a:t>RTC</a:t>
            </a:r>
          </a:p>
        </p:txBody>
      </p:sp>
      <p:sp>
        <p:nvSpPr>
          <p:cNvPr id="4" name="Rectangle 5"/>
          <p:cNvSpPr txBox="1">
            <a:spLocks noChangeArrowheads="1"/>
          </p:cNvSpPr>
          <p:nvPr/>
        </p:nvSpPr>
        <p:spPr bwMode="auto">
          <a:xfrm>
            <a:off x="4257799" y="836712"/>
            <a:ext cx="4706689" cy="576064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rtlCol="0" anchor="t" anchorCtr="0" compatLnSpc="1">
            <a:prstTxWarp prst="textNoShape">
              <a:avLst/>
            </a:prstTxWarp>
            <a:normAutofit/>
          </a:bodyPr>
          <a:lstStyle>
            <a:lvl1pPr marL="203200" indent="-203200" algn="l" rtl="0" eaLnBrk="0" fontAlgn="base" hangingPunct="0">
              <a:lnSpc>
                <a:spcPct val="75000"/>
              </a:lnSpc>
              <a:spcBef>
                <a:spcPct val="65000"/>
              </a:spcBef>
              <a:spcAft>
                <a:spcPct val="0"/>
              </a:spcAft>
              <a:buSzPct val="100000"/>
              <a:buChar char="°"/>
              <a:defRPr kumimoji="1"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2pPr>
            <a:lvl3pPr marL="1257300" indent="-342900" algn="l" rtl="0" eaLnBrk="0" fontAlgn="base" hangingPunct="0">
              <a:lnSpc>
                <a:spcPct val="85000"/>
              </a:lnSpc>
              <a:spcBef>
                <a:spcPct val="40000"/>
              </a:spcBef>
              <a:spcAft>
                <a:spcPct val="0"/>
              </a:spcAft>
              <a:buSzPct val="100000"/>
              <a:buChar char="-"/>
              <a:defRPr kumimoji="1" b="1">
                <a:solidFill>
                  <a:schemeClr val="tx1"/>
                </a:solidFill>
                <a:latin typeface="+mn-lt"/>
                <a:ea typeface="+mn-ea"/>
              </a:defRPr>
            </a:lvl3pPr>
            <a:lvl4pPr marL="17145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kumimoji="1" sz="2000">
                <a:solidFill>
                  <a:schemeClr val="tx1"/>
                </a:solidFill>
                <a:latin typeface="Times New Roman" pitchFamily="18" charset="0"/>
                <a:ea typeface="+mn-ea"/>
              </a:defRPr>
            </a:lvl5pPr>
            <a:lvl6pPr marL="2628900" indent="-342900" algn="l" rtl="0" fontAlgn="base">
              <a:spcBef>
                <a:spcPct val="20000"/>
              </a:spcBef>
              <a:spcAft>
                <a:spcPct val="0"/>
              </a:spcAft>
              <a:buChar char="»"/>
              <a:defRPr kumimoji="1" sz="2000">
                <a:solidFill>
                  <a:schemeClr val="tx1"/>
                </a:solidFill>
                <a:latin typeface="Times New Roman" pitchFamily="18" charset="0"/>
                <a:ea typeface="+mn-ea"/>
              </a:defRPr>
            </a:lvl6pPr>
            <a:lvl7pPr marL="3086100" indent="-342900" algn="l" rtl="0" fontAlgn="base">
              <a:spcBef>
                <a:spcPct val="20000"/>
              </a:spcBef>
              <a:spcAft>
                <a:spcPct val="0"/>
              </a:spcAft>
              <a:buChar char="»"/>
              <a:defRPr kumimoji="1" sz="2000">
                <a:solidFill>
                  <a:schemeClr val="tx1"/>
                </a:solidFill>
                <a:latin typeface="Times New Roman" pitchFamily="18" charset="0"/>
                <a:ea typeface="+mn-ea"/>
              </a:defRPr>
            </a:lvl7pPr>
            <a:lvl8pPr marL="3543300" indent="-342900" algn="l" rtl="0" fontAlgn="base">
              <a:spcBef>
                <a:spcPct val="20000"/>
              </a:spcBef>
              <a:spcAft>
                <a:spcPct val="0"/>
              </a:spcAft>
              <a:buChar char="»"/>
              <a:defRPr kumimoji="1" sz="2000">
                <a:solidFill>
                  <a:schemeClr val="tx1"/>
                </a:solidFill>
                <a:latin typeface="Times New Roman" pitchFamily="18" charset="0"/>
                <a:ea typeface="+mn-ea"/>
              </a:defRPr>
            </a:lvl8pPr>
            <a:lvl9pPr marL="4000500" indent="-342900" algn="l" rtl="0" fontAlgn="base">
              <a:spcBef>
                <a:spcPct val="20000"/>
              </a:spcBef>
              <a:spcAft>
                <a:spcPct val="0"/>
              </a:spcAft>
              <a:buChar char="»"/>
              <a:defRPr kumimoji="1" sz="2000">
                <a:solidFill>
                  <a:schemeClr val="tx1"/>
                </a:solidFill>
                <a:latin typeface="Times New Roman" pitchFamily="18" charset="0"/>
                <a:ea typeface="+mn-ea"/>
              </a:defRPr>
            </a:lvl9pPr>
          </a:lstStyle>
          <a:p>
            <a:pPr eaLnBrk="1" fontAlgn="auto" hangingPunct="1">
              <a:lnSpc>
                <a:spcPct val="90000"/>
              </a:lnSpc>
              <a:spcAft>
                <a:spcPts val="0"/>
              </a:spcAft>
              <a:buFont typeface="Arial" pitchFamily="34" charset="0"/>
              <a:buBlip>
                <a:blip r:embed="rId3"/>
              </a:buBlip>
              <a:defRPr/>
            </a:pPr>
            <a:r>
              <a:rPr lang="en-US" altLang="zh-CN" sz="1200" u="sng" kern="0" dirty="0" smtClean="0">
                <a:solidFill>
                  <a:schemeClr val="tx2">
                    <a:lumMod val="75000"/>
                  </a:schemeClr>
                </a:solidFill>
                <a:latin typeface="+mj-lt"/>
                <a:ea typeface="Adobe 黑体 Std R" pitchFamily="34" charset="-128"/>
                <a:cs typeface="Arial Unicode MS" pitchFamily="34" charset="-120"/>
              </a:rPr>
              <a:t>Power Management</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Operating Voltage:</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2.5V</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5.5V</a:t>
            </a:r>
          </a:p>
          <a:p>
            <a:pPr lvl="1" indent="-180000" eaLnBrk="1" fontAlgn="auto" hangingPunct="1">
              <a:lnSpc>
                <a:spcPct val="120000"/>
              </a:lnSpc>
              <a:spcAft>
                <a:spcPts val="0"/>
              </a:spcAft>
              <a:buFont typeface="Wingdings" pitchFamily="2" charset="2"/>
              <a:buChar char="Ø"/>
              <a:defRPr/>
            </a:pPr>
            <a:r>
              <a:rPr lang="en-US" altLang="zh-TW" sz="1200" kern="0" dirty="0" smtClean="0">
                <a:ea typeface="Adobe 繁黑體 Std B" pitchFamily="34" charset="-120"/>
                <a:cs typeface="Arial Unicode MS" pitchFamily="34" charset="-120"/>
              </a:rPr>
              <a:t>Operating Temperature :</a:t>
            </a:r>
            <a:r>
              <a:rPr lang="en-US" altLang="zh-TW" sz="1300" kern="0" dirty="0" smtClean="0"/>
              <a:t>-40</a:t>
            </a:r>
            <a:r>
              <a:rPr lang="zh-TW" altLang="en-US" sz="1300" kern="0" dirty="0" smtClean="0"/>
              <a:t>℃</a:t>
            </a:r>
            <a:r>
              <a:rPr lang="en-US" altLang="zh-TW" sz="1300" kern="0" dirty="0" smtClean="0"/>
              <a:t>~85</a:t>
            </a:r>
            <a:r>
              <a:rPr lang="zh-TW" altLang="en-US" sz="1300" kern="0" dirty="0" smtClean="0"/>
              <a:t>℃</a:t>
            </a:r>
            <a:endParaRPr lang="en-US" altLang="zh-TW" sz="1200" kern="0" dirty="0" smtClean="0">
              <a:latin typeface="+mj-lt"/>
              <a:ea typeface="Adobe 繁黑體 Std B" pitchFamily="34" charset="-120"/>
              <a:cs typeface="Arial Unicode MS" pitchFamily="34" charset="-120"/>
            </a:endParaRP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Power-Down mode supported</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Brow-out Detector (4 levels: 4.5/3.8/2./2.2V)</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Low Voltage Reset</a:t>
            </a:r>
            <a:r>
              <a:rPr lang="zh-TW" altLang="en-US" sz="1300" kern="0" dirty="0" smtClean="0">
                <a:latin typeface="+mj-lt"/>
              </a:rPr>
              <a:t> </a:t>
            </a:r>
            <a:endParaRPr lang="en-US" altLang="zh-TW" sz="1200" kern="0" dirty="0" smtClean="0">
              <a:solidFill>
                <a:srgbClr val="C00000"/>
              </a:solidFill>
              <a:latin typeface="+mj-lt"/>
              <a:ea typeface="Adobe 繁黑體 Std B" pitchFamily="34" charset="-120"/>
              <a:cs typeface="Arial Unicode MS" pitchFamily="34" charset="-120"/>
            </a:endParaRPr>
          </a:p>
          <a:p>
            <a:pPr eaLnBrk="1" fontAlgn="auto" hangingPunct="1">
              <a:lnSpc>
                <a:spcPct val="90000"/>
              </a:lnSpc>
              <a:spcAft>
                <a:spcPts val="0"/>
              </a:spcAft>
              <a:buFont typeface="Arial" pitchFamily="34" charset="0"/>
              <a:buBlip>
                <a:blip r:embed="rId3"/>
              </a:buBlip>
              <a:defRPr/>
            </a:pPr>
            <a:r>
              <a:rPr lang="en-US" altLang="zh-CN" sz="1200" u="sng" kern="0" dirty="0" smtClean="0">
                <a:solidFill>
                  <a:schemeClr val="tx2">
                    <a:lumMod val="75000"/>
                  </a:schemeClr>
                </a:solidFill>
                <a:latin typeface="+mj-lt"/>
                <a:ea typeface="Adobe 黑体 Std R" pitchFamily="34" charset="-128"/>
                <a:cs typeface="Arial Unicode MS" pitchFamily="34" charset="-120"/>
              </a:rPr>
              <a:t>Peripheral Bus</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USB2.0 FS</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LIN bus</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CAN2.0b</a:t>
            </a:r>
            <a:endParaRPr lang="en-US" altLang="zh-TW" sz="1200" u="sng" kern="0" dirty="0" smtClean="0">
              <a:latin typeface="+mj-lt"/>
              <a:ea typeface="Adobe 黑体 Std R" pitchFamily="34" charset="-128"/>
              <a:cs typeface="Arial Unicode MS" pitchFamily="34" charset="-120"/>
            </a:endParaRPr>
          </a:p>
          <a:p>
            <a:pPr marL="273050" eaLnBrk="1" fontAlgn="auto" hangingPunct="1">
              <a:lnSpc>
                <a:spcPct val="120000"/>
              </a:lnSpc>
              <a:spcAft>
                <a:spcPts val="0"/>
              </a:spcAft>
              <a:buFont typeface="Arial" pitchFamily="34" charset="0"/>
              <a:buBlip>
                <a:blip r:embed="rId3"/>
              </a:buBlip>
              <a:defRPr/>
            </a:pPr>
            <a:r>
              <a:rPr lang="en-US" altLang="zh-TW" sz="1200" u="sng" kern="0" dirty="0" smtClean="0">
                <a:solidFill>
                  <a:schemeClr val="tx2">
                    <a:lumMod val="75000"/>
                  </a:schemeClr>
                </a:solidFill>
                <a:latin typeface="+mj-lt"/>
                <a:ea typeface="Adobe 黑体 Std R" pitchFamily="34" charset="-128"/>
                <a:cs typeface="Arial Unicode MS" pitchFamily="34" charset="-120"/>
              </a:rPr>
              <a:t>Code Protection</a:t>
            </a:r>
            <a:endParaRPr lang="zh-TW" altLang="en-US" sz="1200" u="sng" kern="0" dirty="0" smtClean="0">
              <a:solidFill>
                <a:schemeClr val="tx2">
                  <a:lumMod val="75000"/>
                </a:schemeClr>
              </a:solidFill>
              <a:latin typeface="+mj-lt"/>
              <a:ea typeface="Adobe 黑体 Std R" pitchFamily="34" charset="-128"/>
              <a:cs typeface="Arial Unicode MS" pitchFamily="34" charset="-120"/>
            </a:endParaRP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Lock bit for firmware protection </a:t>
            </a: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96-bit  UID unique chip ID</a:t>
            </a:r>
            <a:endParaRPr lang="zh-TW" altLang="en-US" sz="1200" kern="0" dirty="0" smtClean="0">
              <a:latin typeface="+mj-lt"/>
              <a:ea typeface="Adobe 繁黑體 Std B" pitchFamily="34" charset="-120"/>
              <a:cs typeface="Arial Unicode MS" pitchFamily="34" charset="-120"/>
            </a:endParaRP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128-bit UCID unique customer ID</a:t>
            </a:r>
            <a:endParaRPr lang="en-US" altLang="zh-TW" sz="1200" u="sng" kern="0" dirty="0" smtClean="0">
              <a:latin typeface="+mj-lt"/>
              <a:ea typeface="Adobe 黑体 Std R" pitchFamily="34" charset="-128"/>
              <a:cs typeface="Arial Unicode MS" pitchFamily="34" charset="-120"/>
            </a:endParaRPr>
          </a:p>
          <a:p>
            <a:pPr marL="273050" eaLnBrk="1" fontAlgn="auto" hangingPunct="1">
              <a:lnSpc>
                <a:spcPct val="120000"/>
              </a:lnSpc>
              <a:spcAft>
                <a:spcPts val="0"/>
              </a:spcAft>
              <a:buFont typeface="Arial" pitchFamily="34" charset="0"/>
              <a:buBlip>
                <a:blip r:embed="rId3"/>
              </a:buBlip>
              <a:defRPr/>
            </a:pPr>
            <a:r>
              <a:rPr lang="en-US" altLang="zh-CN" sz="1200" u="sng" kern="0" dirty="0" smtClean="0">
                <a:solidFill>
                  <a:schemeClr val="tx2">
                    <a:lumMod val="75000"/>
                  </a:schemeClr>
                </a:solidFill>
                <a:latin typeface="+mj-lt"/>
                <a:ea typeface="Adobe 黑体 Std R" pitchFamily="34" charset="-128"/>
                <a:cs typeface="Arial Unicode MS" pitchFamily="34" charset="-120"/>
              </a:rPr>
              <a:t>Clock Sources</a:t>
            </a:r>
            <a:endParaRPr lang="zh-CN" altLang="en-US" sz="1200" u="sng" kern="0" dirty="0" smtClean="0">
              <a:solidFill>
                <a:schemeClr val="tx2">
                  <a:lumMod val="75000"/>
                </a:schemeClr>
              </a:solidFill>
              <a:latin typeface="+mj-lt"/>
              <a:ea typeface="Adobe 黑体 Std R" pitchFamily="34" charset="-128"/>
              <a:cs typeface="Arial Unicode MS" pitchFamily="34" charset="-120"/>
            </a:endParaRPr>
          </a:p>
          <a:p>
            <a:pPr lvl="1" indent="-180000" eaLnBrk="1" fontAlgn="auto" hangingPunct="1">
              <a:lnSpc>
                <a:spcPct val="12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4 ~ 24MHz external crystal, </a:t>
            </a:r>
            <a:r>
              <a:rPr lang="en-US" altLang="zh-TW" sz="1200" kern="0" dirty="0" err="1" smtClean="0">
                <a:latin typeface="+mj-lt"/>
                <a:ea typeface="Adobe 繁黑體 Std B" pitchFamily="34" charset="-120"/>
                <a:cs typeface="Arial Unicode MS" pitchFamily="34" charset="-120"/>
              </a:rPr>
              <a:t>builtin</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PLL, 32.768KHz</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external crystal, 12/16MHz </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internal RC</a:t>
            </a:r>
            <a:r>
              <a:rPr lang="zh-TW" altLang="en-US" sz="1200" kern="0" dirty="0" smtClean="0">
                <a:latin typeface="+mj-lt"/>
                <a:ea typeface="Adobe 繁黑體 Std B" pitchFamily="34" charset="-120"/>
                <a:cs typeface="Arial Unicode MS" pitchFamily="34" charset="-120"/>
              </a:rPr>
              <a:t> </a:t>
            </a:r>
            <a:r>
              <a:rPr lang="en-US" altLang="zh-TW" sz="1200" kern="0" dirty="0" smtClean="0">
                <a:latin typeface="+mj-lt"/>
                <a:ea typeface="Adobe 繁黑體 Std B" pitchFamily="34" charset="-120"/>
                <a:cs typeface="Arial Unicode MS" pitchFamily="34" charset="-120"/>
              </a:rPr>
              <a:t>oscillator, 10KHz internal RC oscillator</a:t>
            </a:r>
            <a:endParaRPr lang="en-US" altLang="zh-TW" sz="1200" u="sng" kern="0" dirty="0" smtClean="0">
              <a:latin typeface="+mj-lt"/>
              <a:ea typeface="Adobe 繁黑體 Std B" pitchFamily="34" charset="-120"/>
              <a:cs typeface="Arial Unicode MS" pitchFamily="34" charset="-120"/>
            </a:endParaRPr>
          </a:p>
          <a:p>
            <a:pPr eaLnBrk="1" fontAlgn="auto" hangingPunct="1">
              <a:lnSpc>
                <a:spcPct val="90000"/>
              </a:lnSpc>
              <a:spcAft>
                <a:spcPts val="0"/>
              </a:spcAft>
              <a:buFont typeface="Arial" pitchFamily="34" charset="0"/>
              <a:buBlip>
                <a:blip r:embed="rId3"/>
              </a:buBlip>
              <a:defRPr/>
            </a:pPr>
            <a:r>
              <a:rPr lang="en-US" altLang="zh-TW" sz="1200" u="sng" kern="0" dirty="0" smtClean="0">
                <a:solidFill>
                  <a:schemeClr val="tx2">
                    <a:lumMod val="75000"/>
                  </a:schemeClr>
                </a:solidFill>
                <a:latin typeface="+mj-lt"/>
                <a:ea typeface="Adobe 黑体 Std R" pitchFamily="34" charset="-128"/>
                <a:cs typeface="Arial Unicode MS" pitchFamily="34" charset="-120"/>
              </a:rPr>
              <a:t>Package</a:t>
            </a:r>
          </a:p>
          <a:p>
            <a:pPr lvl="1" indent="-180000" eaLnBrk="1" fontAlgn="auto" hangingPunct="1">
              <a:lnSpc>
                <a:spcPct val="90000"/>
              </a:lnSpc>
              <a:spcAft>
                <a:spcPts val="0"/>
              </a:spcAft>
              <a:buFont typeface="Wingdings" pitchFamily="2" charset="2"/>
              <a:buChar char="Ø"/>
              <a:defRPr/>
            </a:pPr>
            <a:r>
              <a:rPr lang="en-US" altLang="zh-TW" sz="1200" kern="0" dirty="0" smtClean="0">
                <a:latin typeface="+mj-lt"/>
                <a:ea typeface="Adobe 繁黑體 Std B" pitchFamily="34" charset="-120"/>
                <a:cs typeface="Arial Unicode MS" pitchFamily="34" charset="-120"/>
              </a:rPr>
              <a:t>LQFP48 (7x7),LQFP64 (10x10), LQFP100(14x14)</a:t>
            </a:r>
            <a:endParaRPr lang="en-US" altLang="zh-TW" sz="1200" kern="0" dirty="0" smtClean="0">
              <a:latin typeface="+mj-lt"/>
              <a:ea typeface="Arial Unicode MS" pitchFamily="34" charset="-120"/>
              <a:cs typeface="Arial Unicode MS" pitchFamily="34" charset="-120"/>
            </a:endParaRPr>
          </a:p>
          <a:p>
            <a:pPr lvl="1" eaLnBrk="1" fontAlgn="auto" hangingPunct="1">
              <a:lnSpc>
                <a:spcPct val="90000"/>
              </a:lnSpc>
              <a:spcAft>
                <a:spcPts val="0"/>
              </a:spcAft>
              <a:buFont typeface="+mj-lt"/>
              <a:buAutoNum type="arabicParenR"/>
              <a:defRPr/>
            </a:pPr>
            <a:endParaRPr lang="en-US" altLang="zh-TW" sz="1200" kern="0" dirty="0" smtClean="0">
              <a:solidFill>
                <a:srgbClr val="595959"/>
              </a:solidFill>
              <a:latin typeface="+mj-lt"/>
              <a:ea typeface="Arial Unicode MS" pitchFamily="34" charset="-120"/>
              <a:cs typeface="Arial Unicode MS" pitchFamily="34" charset="-120"/>
            </a:endParaRPr>
          </a:p>
          <a:p>
            <a:pPr eaLnBrk="1" fontAlgn="auto" hangingPunct="1">
              <a:lnSpc>
                <a:spcPct val="90000"/>
              </a:lnSpc>
              <a:spcAft>
                <a:spcPts val="0"/>
              </a:spcAft>
              <a:defRPr/>
            </a:pPr>
            <a:endParaRPr lang="en-US" altLang="zh-TW" sz="1600" kern="0" dirty="0" smtClean="0">
              <a:solidFill>
                <a:srgbClr val="595959"/>
              </a:solidFill>
              <a:latin typeface="Arial" pitchFamily="34" charset="0"/>
              <a:ea typeface="Arial Unicode MS" pitchFamily="34" charset="-120"/>
              <a:cs typeface="Arial Unicode MS" pitchFamily="34" charset="-120"/>
            </a:endParaRPr>
          </a:p>
        </p:txBody>
      </p:sp>
      <p:sp>
        <p:nvSpPr>
          <p:cNvPr id="5"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10</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148409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0100" y="304800"/>
            <a:ext cx="4268797" cy="372603"/>
          </a:xfrm>
        </p:spPr>
        <p:txBody>
          <a:bodyPr/>
          <a:lstStyle/>
          <a:p>
            <a:r>
              <a:rPr lang="en-US" altLang="zh-TW" dirty="0">
                <a:ea typeface="Adobe Gothic Std B"/>
                <a:cs typeface="Adobe Gothic Std B"/>
              </a:rPr>
              <a:t>NUC140</a:t>
            </a:r>
            <a:r>
              <a:rPr lang="en-US" altLang="zh-TW" dirty="0">
                <a:ea typeface="Adobe 繁黑體 Std B"/>
                <a:cs typeface="Adobe 繁黑體 Std B"/>
              </a:rPr>
              <a:t> </a:t>
            </a:r>
            <a:r>
              <a:rPr lang="en-US" altLang="zh-TW" dirty="0"/>
              <a:t>MCU block diagram</a:t>
            </a:r>
            <a:endParaRPr lang="zh-TW" altLang="en-US" dirty="0"/>
          </a:p>
        </p:txBody>
      </p:sp>
      <p:sp>
        <p:nvSpPr>
          <p:cNvPr id="27" name="Rounded Rectangle 1"/>
          <p:cNvSpPr>
            <a:spLocks noChangeArrowheads="1"/>
          </p:cNvSpPr>
          <p:nvPr/>
        </p:nvSpPr>
        <p:spPr bwMode="auto">
          <a:xfrm>
            <a:off x="945034" y="1670645"/>
            <a:ext cx="935037" cy="1662113"/>
          </a:xfrm>
          <a:prstGeom prst="roundRect">
            <a:avLst>
              <a:gd name="adj" fmla="val 16667"/>
            </a:avLst>
          </a:pr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ARM</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Cortex-M0</a:t>
            </a:r>
          </a:p>
          <a:p>
            <a:pPr eaLnBrk="1" hangingPunct="1">
              <a:spcBef>
                <a:spcPct val="0"/>
              </a:spcBef>
              <a:buClrTx/>
              <a:buSzTx/>
              <a:buFontTx/>
              <a:buNone/>
            </a:pPr>
            <a:r>
              <a:rPr lang="en-US" altLang="zh-TW" sz="1200" b="1" smtClean="0">
                <a:solidFill>
                  <a:srgbClr val="FF0000"/>
                </a:solidFill>
                <a:latin typeface="Arial" panose="020B0604020202020204" pitchFamily="34" charset="0"/>
                <a:ea typeface="新細明體" panose="02020500000000000000" pitchFamily="18" charset="-120"/>
              </a:rPr>
              <a:t>50MHz</a:t>
            </a:r>
            <a:endParaRPr lang="en-US" altLang="zh-TW" sz="1200" smtClean="0">
              <a:solidFill>
                <a:srgbClr val="FF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zh-TW" altLang="en-US" sz="1200" smtClean="0">
              <a:solidFill>
                <a:srgbClr val="000000"/>
              </a:solidFill>
              <a:latin typeface="Arial" panose="020B0604020202020204" pitchFamily="34" charset="0"/>
              <a:ea typeface="新細明體" panose="02020500000000000000" pitchFamily="18" charset="-120"/>
            </a:endParaRPr>
          </a:p>
        </p:txBody>
      </p:sp>
      <p:sp>
        <p:nvSpPr>
          <p:cNvPr id="28" name="Rounded Rectangle 2"/>
          <p:cNvSpPr/>
          <p:nvPr/>
        </p:nvSpPr>
        <p:spPr bwMode="auto">
          <a:xfrm>
            <a:off x="1951509" y="1605558"/>
            <a:ext cx="1419225" cy="1708150"/>
          </a:xfrm>
          <a:prstGeom prst="roundRect">
            <a:avLst/>
          </a:prstGeom>
          <a:solidFill>
            <a:srgbClr val="333399">
              <a:lumMod val="40000"/>
              <a:lumOff val="60000"/>
            </a:srgbClr>
          </a:solidFill>
          <a:ln>
            <a:noFill/>
          </a:ln>
          <a:effectLs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0" i="0" u="none" strike="noStrike" kern="0" cap="none" spc="0" normalizeH="0" baseline="0" noProof="0" dirty="0">
                <a:ln>
                  <a:noFill/>
                </a:ln>
                <a:solidFill>
                  <a:srgbClr val="000000"/>
                </a:solidFill>
                <a:effectLst/>
                <a:uLnTx/>
                <a:uFillTx/>
                <a:latin typeface="Arial"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000000"/>
                </a:solidFill>
                <a:effectLst/>
                <a:uLnTx/>
                <a:uFillTx/>
                <a:latin typeface="Arial" charset="0"/>
              </a:rPr>
              <a:t>ARPOM 128KB</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000000"/>
                </a:solidFill>
                <a:effectLst/>
                <a:uLnTx/>
                <a:uFillTx/>
                <a:latin typeface="Arial" charset="0"/>
              </a:rPr>
              <a:t>LDROM 4KB</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FF0000"/>
                </a:solidFill>
                <a:effectLst/>
                <a:uLnTx/>
                <a:uFillTx/>
                <a:latin typeface="Arial" charset="0"/>
              </a:rPr>
              <a:t>SRAM    16KB</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0"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0" i="0" u="none" strike="noStrike" kern="0" cap="none" spc="0" normalizeH="0" baseline="0" noProof="0" dirty="0">
                <a:ln>
                  <a:noFill/>
                </a:ln>
                <a:solidFill>
                  <a:srgbClr val="000000"/>
                </a:solidFill>
                <a:effectLst/>
                <a:uLnTx/>
                <a:uFillTx/>
                <a:latin typeface="Arial" charset="0"/>
              </a:rPr>
              <a:t>Data Flash shared with APROM</a:t>
            </a:r>
            <a:endParaRPr kumimoji="1" lang="zh-TW" altLang="en-US" sz="1200" b="0" i="0" u="none" strike="noStrike" kern="0" cap="none" spc="0" normalizeH="0" baseline="0" noProof="0" dirty="0">
              <a:ln>
                <a:noFill/>
              </a:ln>
              <a:solidFill>
                <a:srgbClr val="000000"/>
              </a:solidFill>
              <a:effectLst/>
              <a:uLnTx/>
              <a:uFillTx/>
              <a:latin typeface="Arial" charset="0"/>
            </a:endParaRPr>
          </a:p>
        </p:txBody>
      </p:sp>
      <p:sp>
        <p:nvSpPr>
          <p:cNvPr id="29" name="Rounded Rectangle 5"/>
          <p:cNvSpPr>
            <a:spLocks noChangeArrowheads="1"/>
          </p:cNvSpPr>
          <p:nvPr/>
        </p:nvSpPr>
        <p:spPr bwMode="auto">
          <a:xfrm>
            <a:off x="3464396" y="1700808"/>
            <a:ext cx="717550" cy="1631950"/>
          </a:xfrm>
          <a:prstGeom prst="roundRect">
            <a:avLst>
              <a:gd name="adj" fmla="val 16667"/>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en-US" altLang="zh-TW" sz="1200" b="1"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PDMA</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9-ch</a:t>
            </a: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zh-TW" altLang="en-US" sz="1200" smtClean="0">
              <a:solidFill>
                <a:srgbClr val="000000"/>
              </a:solidFill>
              <a:latin typeface="Arial" panose="020B0604020202020204" pitchFamily="34" charset="0"/>
              <a:ea typeface="新細明體" panose="02020500000000000000" pitchFamily="18" charset="-120"/>
            </a:endParaRPr>
          </a:p>
        </p:txBody>
      </p:sp>
      <p:sp>
        <p:nvSpPr>
          <p:cNvPr id="30" name="Rounded Rectangle 3"/>
          <p:cNvSpPr>
            <a:spLocks noChangeArrowheads="1"/>
          </p:cNvSpPr>
          <p:nvPr/>
        </p:nvSpPr>
        <p:spPr bwMode="auto">
          <a:xfrm>
            <a:off x="2456334" y="3045420"/>
            <a:ext cx="914400" cy="9144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endParaRPr lang="zh-TW" altLang="en-US" sz="2000" smtClean="0">
              <a:solidFill>
                <a:srgbClr val="000000"/>
              </a:solidFill>
              <a:latin typeface="Arial" panose="020B0604020202020204" pitchFamily="34" charset="0"/>
              <a:ea typeface="新細明體" panose="02020500000000000000" pitchFamily="18" charset="-120"/>
            </a:endParaRPr>
          </a:p>
        </p:txBody>
      </p:sp>
      <p:sp>
        <p:nvSpPr>
          <p:cNvPr id="31" name="Rounded Rectangle 7"/>
          <p:cNvSpPr>
            <a:spLocks noChangeArrowheads="1"/>
          </p:cNvSpPr>
          <p:nvPr/>
        </p:nvSpPr>
        <p:spPr bwMode="auto">
          <a:xfrm>
            <a:off x="4327996" y="1670645"/>
            <a:ext cx="936625" cy="1662113"/>
          </a:xfrm>
          <a:prstGeom prst="roundRect">
            <a:avLst>
              <a:gd name="adj" fmla="val 16667"/>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r>
              <a:rPr lang="en-US" altLang="zh-TW" sz="1200" smtClean="0">
                <a:solidFill>
                  <a:srgbClr val="000000"/>
                </a:solidFill>
                <a:latin typeface="Arial" panose="020B0604020202020204" pitchFamily="34" charset="0"/>
                <a:ea typeface="新細明體" panose="02020500000000000000" pitchFamily="18" charset="-120"/>
              </a:rPr>
              <a:t>Power</a:t>
            </a:r>
          </a:p>
          <a:p>
            <a:pPr eaLnBrk="1" hangingPunct="1">
              <a:spcBef>
                <a:spcPct val="0"/>
              </a:spcBef>
              <a:buClrTx/>
              <a:buSzTx/>
              <a:buFontTx/>
              <a:buNone/>
            </a:pPr>
            <a:r>
              <a:rPr lang="en-US" altLang="zh-TW" sz="1200" smtClean="0">
                <a:solidFill>
                  <a:srgbClr val="000000"/>
                </a:solidFill>
                <a:latin typeface="Arial" panose="020B0604020202020204" pitchFamily="34" charset="0"/>
                <a:ea typeface="新細明體" panose="02020500000000000000" pitchFamily="18" charset="-120"/>
              </a:rPr>
              <a:t>Control</a:t>
            </a: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LDO</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2.5~5.5V</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POR</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LVR</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BOR</a:t>
            </a:r>
            <a:endParaRPr lang="zh-TW" altLang="en-US" sz="1200" smtClean="0">
              <a:solidFill>
                <a:srgbClr val="000000"/>
              </a:solidFill>
              <a:latin typeface="Arial" panose="020B0604020202020204" pitchFamily="34" charset="0"/>
              <a:ea typeface="新細明體" panose="02020500000000000000" pitchFamily="18" charset="-120"/>
            </a:endParaRPr>
          </a:p>
        </p:txBody>
      </p:sp>
      <p:sp>
        <p:nvSpPr>
          <p:cNvPr id="32" name="Rounded Rectangle 8"/>
          <p:cNvSpPr>
            <a:spLocks noChangeArrowheads="1"/>
          </p:cNvSpPr>
          <p:nvPr/>
        </p:nvSpPr>
        <p:spPr bwMode="auto">
          <a:xfrm>
            <a:off x="5407496" y="1640483"/>
            <a:ext cx="1296988" cy="1692275"/>
          </a:xfrm>
          <a:prstGeom prst="roundRect">
            <a:avLst>
              <a:gd name="adj" fmla="val 16667"/>
            </a:avLst>
          </a:pr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TW" sz="1200" b="0"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rPr>
              <a:t>Timer/PWM</a:t>
            </a:r>
          </a:p>
          <a:p>
            <a:pPr marL="0" marR="0" lvl="0" indent="0" defTabSz="914400" eaLnBrk="1" fontAlgn="auto" latinLnBrk="0" hangingPunct="1">
              <a:lnSpc>
                <a:spcPct val="100000"/>
              </a:lnSpc>
              <a:spcBef>
                <a:spcPct val="0"/>
              </a:spcBef>
              <a:spcAft>
                <a:spcPts val="0"/>
              </a:spcAft>
              <a:buClrTx/>
              <a:buSzTx/>
              <a:buFontTx/>
              <a:buNone/>
              <a:tabLst/>
              <a:defRPr/>
            </a:pPr>
            <a:endParaRPr kumimoji="1" lang="en-US" altLang="zh-TW" sz="1200" b="1"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endParaRPr>
          </a:p>
          <a:p>
            <a:pPr marL="0" marR="0" lvl="0" indent="0" defTabSz="914400" eaLnBrk="1" fontAlgn="auto" latinLnBrk="0" hangingPunct="1">
              <a:lnSpc>
                <a:spcPct val="100000"/>
              </a:lnSpc>
              <a:spcBef>
                <a:spcPct val="0"/>
              </a:spcBef>
              <a:spcAft>
                <a:spcPts val="0"/>
              </a:spcAft>
              <a:buClrTx/>
              <a:buSzTx/>
              <a:buFontTx/>
              <a:buNone/>
              <a:tabLst/>
              <a:defRPr/>
            </a:pPr>
            <a:r>
              <a:rPr kumimoji="1" lang="en-US" altLang="zh-TW" sz="1200" b="1" i="0" u="none" strike="noStrike" kern="0" cap="none" spc="0" normalizeH="0" baseline="0" noProof="0" smtClean="0">
                <a:ln>
                  <a:noFill/>
                </a:ln>
                <a:solidFill>
                  <a:srgbClr val="FF0000"/>
                </a:solidFill>
                <a:effectLst/>
                <a:uLnTx/>
                <a:uFillTx/>
                <a:latin typeface="Arial" panose="020B0604020202020204" pitchFamily="34" charset="0"/>
                <a:ea typeface="新細明體" panose="02020500000000000000" pitchFamily="18" charset="-120"/>
              </a:rPr>
              <a:t>32b Timer x4</a:t>
            </a:r>
          </a:p>
          <a:p>
            <a:pPr marL="0" marR="0" lvl="0" indent="0" defTabSz="914400" eaLnBrk="1" fontAlgn="auto" latinLnBrk="0" hangingPunct="1">
              <a:lnSpc>
                <a:spcPct val="100000"/>
              </a:lnSpc>
              <a:spcBef>
                <a:spcPct val="0"/>
              </a:spcBef>
              <a:spcAft>
                <a:spcPts val="0"/>
              </a:spcAft>
              <a:buClrTx/>
              <a:buSzTx/>
              <a:buFontTx/>
              <a:buNone/>
              <a:tabLst/>
              <a:defRPr/>
            </a:pPr>
            <a:r>
              <a:rPr kumimoji="1" lang="en-US" altLang="zh-TW" sz="1200" b="1"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rPr>
              <a:t>WDT</a:t>
            </a:r>
          </a:p>
          <a:p>
            <a:pPr marL="0" marR="0" lvl="0" indent="0" defTabSz="914400" eaLnBrk="1" fontAlgn="auto" latinLnBrk="0" hangingPunct="1">
              <a:lnSpc>
                <a:spcPct val="100000"/>
              </a:lnSpc>
              <a:spcBef>
                <a:spcPct val="0"/>
              </a:spcBef>
              <a:spcAft>
                <a:spcPts val="0"/>
              </a:spcAft>
              <a:buClrTx/>
              <a:buSzTx/>
              <a:buFontTx/>
              <a:buNone/>
              <a:tabLst/>
              <a:defRPr/>
            </a:pPr>
            <a:r>
              <a:rPr kumimoji="1" lang="en-US" altLang="zh-TW" sz="1200" b="1"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rPr>
              <a:t>RTC</a:t>
            </a:r>
          </a:p>
          <a:p>
            <a:pPr marL="0" marR="0" lvl="0" indent="0" defTabSz="914400" eaLnBrk="1" fontAlgn="auto" latinLnBrk="0" hangingPunct="1">
              <a:lnSpc>
                <a:spcPct val="100000"/>
              </a:lnSpc>
              <a:spcBef>
                <a:spcPct val="0"/>
              </a:spcBef>
              <a:spcAft>
                <a:spcPts val="0"/>
              </a:spcAft>
              <a:buClrTx/>
              <a:buSzTx/>
              <a:buFontTx/>
              <a:buNone/>
              <a:tabLst/>
              <a:defRPr/>
            </a:pPr>
            <a:r>
              <a:rPr kumimoji="1" lang="en-US" altLang="zh-TW" sz="1200" b="1" i="0" u="none" strike="noStrike" kern="0" cap="none" spc="0" normalizeH="0" baseline="0" noProof="0" smtClean="0">
                <a:ln>
                  <a:noFill/>
                </a:ln>
                <a:solidFill>
                  <a:srgbClr val="FF0000"/>
                </a:solidFill>
                <a:effectLst/>
                <a:uLnTx/>
                <a:uFillTx/>
                <a:latin typeface="Arial" panose="020B0604020202020204" pitchFamily="34" charset="0"/>
                <a:ea typeface="新細明體" panose="02020500000000000000" pitchFamily="18" charset="-120"/>
              </a:rPr>
              <a:t>PWM x8</a:t>
            </a:r>
          </a:p>
          <a:p>
            <a:pPr marL="0" marR="0" lvl="0" indent="0" defTabSz="914400" eaLnBrk="1" fontAlgn="auto" latinLnBrk="0" hangingPunct="1">
              <a:lnSpc>
                <a:spcPct val="100000"/>
              </a:lnSpc>
              <a:spcBef>
                <a:spcPct val="0"/>
              </a:spcBef>
              <a:spcAft>
                <a:spcPts val="0"/>
              </a:spcAft>
              <a:buClrTx/>
              <a:buSzTx/>
              <a:buFontTx/>
              <a:buNone/>
              <a:tabLst/>
              <a:defRPr/>
            </a:pPr>
            <a:endParaRPr kumimoji="1" lang="en-US" altLang="zh-TW" sz="1200" b="0"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endParaRPr>
          </a:p>
          <a:p>
            <a:pPr marL="0" marR="0" lvl="0" indent="0" defTabSz="914400" eaLnBrk="1" fontAlgn="auto" latinLnBrk="0" hangingPunct="1">
              <a:lnSpc>
                <a:spcPct val="100000"/>
              </a:lnSpc>
              <a:spcBef>
                <a:spcPct val="0"/>
              </a:spcBef>
              <a:spcAft>
                <a:spcPts val="0"/>
              </a:spcAft>
              <a:buClrTx/>
              <a:buSzTx/>
              <a:buFontTx/>
              <a:buNone/>
              <a:tabLst/>
              <a:defRPr/>
            </a:pPr>
            <a:endParaRPr kumimoji="1" lang="zh-TW" altLang="en-US" sz="1200" b="0" i="0" u="none" strike="noStrike" kern="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endParaRPr>
          </a:p>
        </p:txBody>
      </p:sp>
      <p:sp>
        <p:nvSpPr>
          <p:cNvPr id="33" name="Rounded Rectangle 9"/>
          <p:cNvSpPr/>
          <p:nvPr/>
        </p:nvSpPr>
        <p:spPr bwMode="auto">
          <a:xfrm>
            <a:off x="6788621" y="1654770"/>
            <a:ext cx="1139825" cy="1677988"/>
          </a:xfrm>
          <a:prstGeom prst="roundRect">
            <a:avLst/>
          </a:prstGeom>
          <a:solidFill>
            <a:srgbClr val="808080">
              <a:lumMod val="60000"/>
              <a:lumOff val="40000"/>
            </a:srgbClr>
          </a:solidFill>
          <a:ln>
            <a:noFill/>
          </a:ln>
          <a:effectLs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0" i="0" u="none" strike="noStrike" kern="0" cap="none" spc="0" normalizeH="0" baseline="0" noProof="0" dirty="0">
                <a:ln>
                  <a:noFill/>
                </a:ln>
                <a:solidFill>
                  <a:srgbClr val="000000"/>
                </a:solidFill>
                <a:effectLst/>
                <a:uLnTx/>
                <a:uFillTx/>
                <a:latin typeface="Arial" charset="0"/>
              </a:rPr>
              <a:t>Analog Interface</a:t>
            </a: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FF0000"/>
                </a:solidFill>
                <a:effectLst/>
                <a:uLnTx/>
                <a:uFillTx/>
                <a:latin typeface="Arial" charset="0"/>
              </a:rPr>
              <a:t>12b ADC x8</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000000"/>
                </a:solidFill>
                <a:effectLst/>
                <a:uLnTx/>
                <a:uFillTx/>
                <a:latin typeface="Arial" charset="0"/>
              </a:rPr>
              <a:t>ACMP x2</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0"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zh-TW" altLang="en-US" sz="1200" b="0" i="0" u="none" strike="noStrike" kern="0" cap="none" spc="0" normalizeH="0" baseline="0" noProof="0" dirty="0">
              <a:ln>
                <a:noFill/>
              </a:ln>
              <a:solidFill>
                <a:srgbClr val="000000"/>
              </a:solidFill>
              <a:effectLst/>
              <a:uLnTx/>
              <a:uFillTx/>
              <a:latin typeface="Arial" charset="0"/>
            </a:endParaRPr>
          </a:p>
        </p:txBody>
      </p:sp>
      <p:sp>
        <p:nvSpPr>
          <p:cNvPr id="34" name="Rectangle 4"/>
          <p:cNvSpPr>
            <a:spLocks noChangeArrowheads="1"/>
          </p:cNvSpPr>
          <p:nvPr/>
        </p:nvSpPr>
        <p:spPr bwMode="auto">
          <a:xfrm>
            <a:off x="945034" y="3502620"/>
            <a:ext cx="4103687" cy="2794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AHB bus</a:t>
            </a:r>
            <a:endParaRPr lang="zh-TW" altLang="en-US" sz="1200" b="1" smtClean="0">
              <a:solidFill>
                <a:srgbClr val="000000"/>
              </a:solidFill>
              <a:latin typeface="Arial" panose="020B0604020202020204" pitchFamily="34" charset="0"/>
              <a:ea typeface="新細明體" panose="02020500000000000000" pitchFamily="18" charset="-120"/>
            </a:endParaRPr>
          </a:p>
        </p:txBody>
      </p:sp>
      <p:sp>
        <p:nvSpPr>
          <p:cNvPr id="35" name="Rectangle 11"/>
          <p:cNvSpPr>
            <a:spLocks noChangeArrowheads="1"/>
          </p:cNvSpPr>
          <p:nvPr/>
        </p:nvSpPr>
        <p:spPr bwMode="auto">
          <a:xfrm>
            <a:off x="5370984" y="3502620"/>
            <a:ext cx="2628900" cy="2794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APB bus</a:t>
            </a:r>
            <a:endParaRPr lang="zh-TW" altLang="en-US" sz="1200" b="1" smtClean="0">
              <a:solidFill>
                <a:srgbClr val="000000"/>
              </a:solidFill>
              <a:latin typeface="Arial" panose="020B0604020202020204" pitchFamily="34" charset="0"/>
              <a:ea typeface="新細明體" panose="02020500000000000000" pitchFamily="18" charset="-120"/>
            </a:endParaRPr>
          </a:p>
        </p:txBody>
      </p:sp>
      <p:sp>
        <p:nvSpPr>
          <p:cNvPr id="36" name="Rectangle 6"/>
          <p:cNvSpPr>
            <a:spLocks noChangeArrowheads="1"/>
          </p:cNvSpPr>
          <p:nvPr/>
        </p:nvSpPr>
        <p:spPr bwMode="auto">
          <a:xfrm>
            <a:off x="4904259" y="3502620"/>
            <a:ext cx="792162" cy="279400"/>
          </a:xfrm>
          <a:prstGeom prst="rect">
            <a:avLst/>
          </a:prstGeom>
          <a:solidFill>
            <a:srgbClr val="CC00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Bridge</a:t>
            </a:r>
            <a:endParaRPr lang="zh-TW" altLang="en-US" sz="1200" b="1" smtClean="0">
              <a:solidFill>
                <a:srgbClr val="000000"/>
              </a:solidFill>
              <a:latin typeface="Arial" panose="020B0604020202020204" pitchFamily="34" charset="0"/>
              <a:ea typeface="新細明體" panose="02020500000000000000" pitchFamily="18" charset="-120"/>
            </a:endParaRPr>
          </a:p>
        </p:txBody>
      </p:sp>
      <p:sp>
        <p:nvSpPr>
          <p:cNvPr id="37" name="Rounded Rectangle 13"/>
          <p:cNvSpPr>
            <a:spLocks noChangeArrowheads="1"/>
          </p:cNvSpPr>
          <p:nvPr/>
        </p:nvSpPr>
        <p:spPr bwMode="auto">
          <a:xfrm>
            <a:off x="960909" y="3959820"/>
            <a:ext cx="2305050" cy="1738313"/>
          </a:xfrm>
          <a:prstGeom prst="roundRect">
            <a:avLst>
              <a:gd name="adj" fmla="val 16667"/>
            </a:avLst>
          </a:prstGeom>
          <a:solidFill>
            <a:srgbClr val="D1D2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r>
              <a:rPr lang="en-US" altLang="zh-TW" sz="1200" smtClean="0">
                <a:solidFill>
                  <a:srgbClr val="000000"/>
                </a:solidFill>
                <a:latin typeface="Arial" panose="020B0604020202020204" pitchFamily="34" charset="0"/>
                <a:ea typeface="新細明體" panose="02020500000000000000" pitchFamily="18" charset="-120"/>
              </a:rPr>
              <a:t>Clock Control</a:t>
            </a:r>
          </a:p>
          <a:p>
            <a:pPr eaLnBrk="1" hangingPunct="1">
              <a:spcBef>
                <a:spcPct val="0"/>
              </a:spcBef>
              <a:buClrTx/>
              <a:buSzTx/>
              <a:buFontTx/>
              <a:buNone/>
            </a:pPr>
            <a:endParaRPr lang="en-US" altLang="zh-TW" sz="1200" b="1"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External Hi 4~24MHz</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External Lo 32.768KHz</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Internal Hi OSC 12/16M</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Internal Lo OSC 10KHz</a:t>
            </a:r>
          </a:p>
          <a:p>
            <a:pPr eaLnBrk="1" hangingPunct="1">
              <a:spcBef>
                <a:spcPct val="0"/>
              </a:spcBef>
              <a:buClrTx/>
              <a:buSzTx/>
              <a:buFontTx/>
              <a:buNone/>
            </a:pPr>
            <a:endParaRPr lang="en-US" altLang="zh-TW" sz="1200"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endParaRPr lang="zh-TW" altLang="en-US" sz="1200" smtClean="0">
              <a:solidFill>
                <a:srgbClr val="000000"/>
              </a:solidFill>
              <a:latin typeface="Arial" panose="020B0604020202020204" pitchFamily="34" charset="0"/>
              <a:ea typeface="新細明體" panose="02020500000000000000" pitchFamily="18" charset="-120"/>
            </a:endParaRPr>
          </a:p>
        </p:txBody>
      </p:sp>
      <p:sp>
        <p:nvSpPr>
          <p:cNvPr id="38" name="Rounded Rectangle 14"/>
          <p:cNvSpPr>
            <a:spLocks noChangeArrowheads="1"/>
          </p:cNvSpPr>
          <p:nvPr/>
        </p:nvSpPr>
        <p:spPr bwMode="auto">
          <a:xfrm>
            <a:off x="3464396" y="3982045"/>
            <a:ext cx="2303463" cy="1738313"/>
          </a:xfrm>
          <a:prstGeom prst="roundRect">
            <a:avLst>
              <a:gd name="adj" fmla="val 16667"/>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chemeClr val="accent1"/>
              </a:buClr>
              <a:buSzPct val="80000"/>
              <a:buFont typeface="Times New Roman" panose="02020603050405020304" pitchFamily="18" charset="0"/>
              <a:buChar char="►"/>
              <a:defRPr kumimoji="1" sz="32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eaLnBrk="1" hangingPunct="1">
              <a:spcBef>
                <a:spcPct val="0"/>
              </a:spcBef>
              <a:buClrTx/>
              <a:buSzTx/>
              <a:buFontTx/>
              <a:buNone/>
            </a:pPr>
            <a:r>
              <a:rPr lang="en-US" altLang="zh-TW" sz="1200" smtClean="0">
                <a:solidFill>
                  <a:srgbClr val="000000"/>
                </a:solidFill>
                <a:latin typeface="Arial" panose="020B0604020202020204" pitchFamily="34" charset="0"/>
                <a:ea typeface="新細明體" panose="02020500000000000000" pitchFamily="18" charset="-120"/>
              </a:rPr>
              <a:t>Connectivity/GPIO</a:t>
            </a:r>
          </a:p>
          <a:p>
            <a:pPr eaLnBrk="1" hangingPunct="1">
              <a:spcBef>
                <a:spcPct val="0"/>
              </a:spcBef>
              <a:buClrTx/>
              <a:buSzTx/>
              <a:buFontTx/>
              <a:buNone/>
            </a:pPr>
            <a:endParaRPr lang="en-US" altLang="zh-TW" sz="1200" b="1" smtClean="0">
              <a:solidFill>
                <a:srgbClr val="000000"/>
              </a:solidFill>
              <a:latin typeface="Arial" panose="020B0604020202020204" pitchFamily="34" charset="0"/>
              <a:ea typeface="新細明體" panose="02020500000000000000" pitchFamily="18" charset="-120"/>
            </a:endParaRP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GPIOs</a:t>
            </a:r>
          </a:p>
          <a:p>
            <a:pPr eaLnBrk="1" hangingPunct="1">
              <a:spcBef>
                <a:spcPct val="0"/>
              </a:spcBef>
              <a:buClrTx/>
              <a:buSzTx/>
              <a:buFontTx/>
              <a:buNone/>
            </a:pPr>
            <a:r>
              <a:rPr lang="en-US" altLang="zh-TW" sz="1200" b="1" smtClean="0">
                <a:solidFill>
                  <a:srgbClr val="FF0000"/>
                </a:solidFill>
                <a:latin typeface="Arial" panose="020B0604020202020204" pitchFamily="34" charset="0"/>
                <a:ea typeface="新細明體" panose="02020500000000000000" pitchFamily="18" charset="-120"/>
              </a:rPr>
              <a:t>UART x3</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LIN bus</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USB 2.0 </a:t>
            </a:r>
          </a:p>
          <a:p>
            <a:pPr eaLnBrk="1" hangingPunct="1">
              <a:spcBef>
                <a:spcPct val="0"/>
              </a:spcBef>
              <a:buClrTx/>
              <a:buSzTx/>
              <a:buFontTx/>
              <a:buNone/>
            </a:pPr>
            <a:r>
              <a:rPr lang="en-US" altLang="zh-TW" sz="1200" b="1" smtClean="0">
                <a:solidFill>
                  <a:srgbClr val="000000"/>
                </a:solidFill>
                <a:latin typeface="Arial" panose="020B0604020202020204" pitchFamily="34" charset="0"/>
                <a:ea typeface="新細明體" panose="02020500000000000000" pitchFamily="18" charset="-120"/>
              </a:rPr>
              <a:t>CAN 2.0b</a:t>
            </a:r>
          </a:p>
          <a:p>
            <a:pPr eaLnBrk="1" hangingPunct="1">
              <a:spcBef>
                <a:spcPct val="0"/>
              </a:spcBef>
              <a:buClrTx/>
              <a:buSzTx/>
              <a:buFontTx/>
              <a:buNone/>
            </a:pPr>
            <a:endParaRPr lang="zh-TW" altLang="en-US" sz="1200" smtClean="0">
              <a:solidFill>
                <a:srgbClr val="000000"/>
              </a:solidFill>
              <a:latin typeface="Arial" panose="020B0604020202020204" pitchFamily="34" charset="0"/>
              <a:ea typeface="新細明體" panose="02020500000000000000" pitchFamily="18" charset="-120"/>
            </a:endParaRPr>
          </a:p>
        </p:txBody>
      </p:sp>
      <p:sp>
        <p:nvSpPr>
          <p:cNvPr id="39" name="Rounded Rectangle 15"/>
          <p:cNvSpPr/>
          <p:nvPr/>
        </p:nvSpPr>
        <p:spPr bwMode="auto">
          <a:xfrm>
            <a:off x="6001221" y="3991570"/>
            <a:ext cx="1998663" cy="1739900"/>
          </a:xfrm>
          <a:prstGeom prst="roundRect">
            <a:avLst/>
          </a:prstGeom>
          <a:solidFill>
            <a:srgbClr val="333399">
              <a:lumMod val="60000"/>
              <a:lumOff val="40000"/>
            </a:srgbClr>
          </a:solidFill>
          <a:ln>
            <a:noFill/>
          </a:ln>
          <a:effectLs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0" i="0" u="none" strike="noStrike" kern="0" cap="none" spc="0" normalizeH="0" baseline="0" noProof="0" dirty="0">
                <a:ln>
                  <a:noFill/>
                </a:ln>
                <a:solidFill>
                  <a:srgbClr val="000000"/>
                </a:solidFill>
                <a:effectLst/>
                <a:uLnTx/>
                <a:uFillTx/>
                <a:latin typeface="Arial" charset="0"/>
              </a:rPr>
              <a:t>Peripheral Interfaces</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FF0000"/>
                </a:solidFill>
                <a:effectLst/>
                <a:uLnTx/>
                <a:uFillTx/>
                <a:latin typeface="Arial" charset="0"/>
              </a:rPr>
              <a:t>SPI x4</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FF0000"/>
                </a:solidFill>
                <a:effectLst/>
                <a:uLnTx/>
                <a:uFillTx/>
                <a:latin typeface="Arial" charset="0"/>
              </a:rPr>
              <a:t>I2C x2</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0" u="none" strike="noStrike" kern="0" cap="none" spc="0" normalizeH="0" baseline="0" noProof="0" dirty="0">
                <a:ln>
                  <a:noFill/>
                </a:ln>
                <a:solidFill>
                  <a:srgbClr val="000000"/>
                </a:solidFill>
                <a:effectLst/>
                <a:uLnTx/>
                <a:uFillTx/>
                <a:latin typeface="Arial" charset="0"/>
              </a:rPr>
              <a:t>I2S x1</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sz="1200" b="1" i="0" u="none" strike="noStrike" kern="0" cap="none" spc="0" normalizeH="0" baseline="0" noProof="0" dirty="0">
              <a:ln>
                <a:noFill/>
              </a:ln>
              <a:solidFill>
                <a:srgbClr val="000000"/>
              </a:solidFill>
              <a:effectLst/>
              <a:uLnTx/>
              <a:uFillTx/>
              <a:latin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zh-TW" altLang="en-US" sz="1200" b="0" i="0" u="none" strike="noStrike" kern="0" cap="none" spc="0" normalizeH="0" baseline="0" noProof="0" dirty="0">
              <a:ln>
                <a:noFill/>
              </a:ln>
              <a:solidFill>
                <a:srgbClr val="000000"/>
              </a:solidFill>
              <a:effectLst/>
              <a:uLnTx/>
              <a:uFillTx/>
              <a:latin typeface="Arial" charset="0"/>
            </a:endParaRPr>
          </a:p>
        </p:txBody>
      </p:sp>
      <p:cxnSp>
        <p:nvCxnSpPr>
          <p:cNvPr id="40" name="Straight Connector 12"/>
          <p:cNvCxnSpPr>
            <a:cxnSpLocks noChangeShapeType="1"/>
            <a:stCxn id="27" idx="2"/>
          </p:cNvCxnSpPr>
          <p:nvPr/>
        </p:nvCxnSpPr>
        <p:spPr bwMode="auto">
          <a:xfrm>
            <a:off x="1411759"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18"/>
          <p:cNvCxnSpPr>
            <a:cxnSpLocks noChangeShapeType="1"/>
          </p:cNvCxnSpPr>
          <p:nvPr/>
        </p:nvCxnSpPr>
        <p:spPr bwMode="auto">
          <a:xfrm>
            <a:off x="2672234"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19"/>
          <p:cNvCxnSpPr>
            <a:cxnSpLocks noChangeShapeType="1"/>
          </p:cNvCxnSpPr>
          <p:nvPr/>
        </p:nvCxnSpPr>
        <p:spPr bwMode="auto">
          <a:xfrm>
            <a:off x="3823171"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20"/>
          <p:cNvCxnSpPr>
            <a:cxnSpLocks noChangeShapeType="1"/>
          </p:cNvCxnSpPr>
          <p:nvPr/>
        </p:nvCxnSpPr>
        <p:spPr bwMode="auto">
          <a:xfrm>
            <a:off x="4759796"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21"/>
          <p:cNvCxnSpPr>
            <a:cxnSpLocks noChangeShapeType="1"/>
          </p:cNvCxnSpPr>
          <p:nvPr/>
        </p:nvCxnSpPr>
        <p:spPr bwMode="auto">
          <a:xfrm>
            <a:off x="6056784"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22"/>
          <p:cNvCxnSpPr>
            <a:cxnSpLocks noChangeShapeType="1"/>
          </p:cNvCxnSpPr>
          <p:nvPr/>
        </p:nvCxnSpPr>
        <p:spPr bwMode="auto">
          <a:xfrm>
            <a:off x="7352184" y="3332758"/>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23"/>
          <p:cNvCxnSpPr>
            <a:cxnSpLocks noChangeShapeType="1"/>
          </p:cNvCxnSpPr>
          <p:nvPr/>
        </p:nvCxnSpPr>
        <p:spPr bwMode="auto">
          <a:xfrm>
            <a:off x="2095971" y="3812183"/>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24"/>
          <p:cNvCxnSpPr>
            <a:cxnSpLocks noChangeShapeType="1"/>
          </p:cNvCxnSpPr>
          <p:nvPr/>
        </p:nvCxnSpPr>
        <p:spPr bwMode="auto">
          <a:xfrm>
            <a:off x="4543896" y="3837583"/>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25"/>
          <p:cNvCxnSpPr>
            <a:cxnSpLocks noChangeShapeType="1"/>
          </p:cNvCxnSpPr>
          <p:nvPr/>
        </p:nvCxnSpPr>
        <p:spPr bwMode="auto">
          <a:xfrm>
            <a:off x="6991821" y="3812183"/>
            <a:ext cx="0" cy="169862"/>
          </a:xfrm>
          <a:prstGeom prst="line">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bwMode="auto">
          <a:xfrm>
            <a:off x="800100" y="1484784"/>
            <a:ext cx="7344816" cy="4392488"/>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50"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11</a:t>
            </a:fld>
            <a:endParaRPr lang="en-US" altLang="zh-TW" sz="1400" b="1" dirty="0" smtClean="0">
              <a:solidFill>
                <a:srgbClr val="0000FF"/>
              </a:solidFill>
              <a:ea typeface="新細明體" panose="02020500000000000000" pitchFamily="18" charset="-120"/>
            </a:endParaRPr>
          </a:p>
        </p:txBody>
      </p:sp>
      <p:cxnSp>
        <p:nvCxnSpPr>
          <p:cNvPr id="54" name="直線接點 53"/>
          <p:cNvCxnSpPr>
            <a:stCxn id="27" idx="0"/>
          </p:cNvCxnSpPr>
          <p:nvPr/>
        </p:nvCxnSpPr>
        <p:spPr bwMode="auto">
          <a:xfrm flipV="1">
            <a:off x="1412553" y="1268760"/>
            <a:ext cx="135111" cy="401885"/>
          </a:xfrm>
          <a:prstGeom prst="line">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字方塊 54"/>
          <p:cNvSpPr txBox="1"/>
          <p:nvPr/>
        </p:nvSpPr>
        <p:spPr>
          <a:xfrm>
            <a:off x="683568" y="904955"/>
            <a:ext cx="1919500" cy="338554"/>
          </a:xfrm>
          <a:prstGeom prst="rect">
            <a:avLst/>
          </a:prstGeom>
          <a:noFill/>
        </p:spPr>
        <p:txBody>
          <a:bodyPr wrap="none" rtlCol="0">
            <a:spAutoFit/>
          </a:bodyPr>
          <a:lstStyle/>
          <a:p>
            <a:r>
              <a:rPr lang="en-US" altLang="zh-TW" sz="1600" b="1" dirty="0" smtClean="0">
                <a:solidFill>
                  <a:schemeClr val="accent2"/>
                </a:solidFill>
              </a:rPr>
              <a:t>Designed by ARM</a:t>
            </a:r>
            <a:endParaRPr lang="zh-TW" altLang="en-US" sz="1600" b="1" dirty="0">
              <a:solidFill>
                <a:schemeClr val="accent2"/>
              </a:solidFill>
            </a:endParaRPr>
          </a:p>
        </p:txBody>
      </p:sp>
      <p:sp>
        <p:nvSpPr>
          <p:cNvPr id="57" name="左大括弧 56"/>
          <p:cNvSpPr/>
          <p:nvPr/>
        </p:nvSpPr>
        <p:spPr bwMode="auto">
          <a:xfrm rot="5400000">
            <a:off x="4770332" y="-1562081"/>
            <a:ext cx="402965" cy="5913263"/>
          </a:xfrm>
          <a:prstGeom prst="leftBrace">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58" name="文字方塊 57"/>
          <p:cNvSpPr txBox="1"/>
          <p:nvPr/>
        </p:nvSpPr>
        <p:spPr>
          <a:xfrm>
            <a:off x="3490267" y="886953"/>
            <a:ext cx="4196983" cy="338554"/>
          </a:xfrm>
          <a:prstGeom prst="rect">
            <a:avLst/>
          </a:prstGeom>
          <a:noFill/>
        </p:spPr>
        <p:txBody>
          <a:bodyPr wrap="none" rtlCol="0">
            <a:spAutoFit/>
          </a:bodyPr>
          <a:lstStyle/>
          <a:p>
            <a:r>
              <a:rPr lang="en-US" altLang="zh-TW" sz="1600" b="1" dirty="0" smtClean="0">
                <a:solidFill>
                  <a:schemeClr val="accent2"/>
                </a:solidFill>
              </a:rPr>
              <a:t>Designed by chip manufacture (</a:t>
            </a:r>
            <a:r>
              <a:rPr lang="en-US" altLang="zh-TW" sz="1600" b="1" dirty="0" err="1" smtClean="0">
                <a:solidFill>
                  <a:schemeClr val="accent2"/>
                </a:solidFill>
              </a:rPr>
              <a:t>Nuvoton</a:t>
            </a:r>
            <a:r>
              <a:rPr lang="en-US" altLang="zh-TW" sz="1600" b="1" dirty="0" smtClean="0">
                <a:solidFill>
                  <a:schemeClr val="accent2"/>
                </a:solidFill>
              </a:rPr>
              <a:t>)</a:t>
            </a:r>
            <a:endParaRPr lang="zh-TW" altLang="en-US" sz="1600" b="1" dirty="0">
              <a:solidFill>
                <a:schemeClr val="accent2"/>
              </a:solidFill>
            </a:endParaRPr>
          </a:p>
        </p:txBody>
      </p:sp>
      <p:cxnSp>
        <p:nvCxnSpPr>
          <p:cNvPr id="60" name="直線接點 59"/>
          <p:cNvCxnSpPr>
            <a:stCxn id="37" idx="2"/>
          </p:cNvCxnSpPr>
          <p:nvPr/>
        </p:nvCxnSpPr>
        <p:spPr bwMode="auto">
          <a:xfrm>
            <a:off x="2113434" y="5698133"/>
            <a:ext cx="2502693" cy="407638"/>
          </a:xfrm>
          <a:prstGeom prst="line">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線接點 61"/>
          <p:cNvCxnSpPr>
            <a:stCxn id="38" idx="2"/>
          </p:cNvCxnSpPr>
          <p:nvPr/>
        </p:nvCxnSpPr>
        <p:spPr bwMode="auto">
          <a:xfrm flipH="1">
            <a:off x="4616127" y="5720358"/>
            <a:ext cx="1" cy="367411"/>
          </a:xfrm>
          <a:prstGeom prst="line">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接點 65"/>
          <p:cNvCxnSpPr>
            <a:stCxn id="39" idx="2"/>
          </p:cNvCxnSpPr>
          <p:nvPr/>
        </p:nvCxnSpPr>
        <p:spPr bwMode="auto">
          <a:xfrm flipH="1">
            <a:off x="4616127" y="5731470"/>
            <a:ext cx="2384426" cy="374301"/>
          </a:xfrm>
          <a:prstGeom prst="line">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字方塊 67"/>
          <p:cNvSpPr txBox="1"/>
          <p:nvPr/>
        </p:nvSpPr>
        <p:spPr>
          <a:xfrm>
            <a:off x="2672234" y="6127996"/>
            <a:ext cx="4196983" cy="338554"/>
          </a:xfrm>
          <a:prstGeom prst="rect">
            <a:avLst/>
          </a:prstGeom>
          <a:noFill/>
        </p:spPr>
        <p:txBody>
          <a:bodyPr wrap="none" rtlCol="0">
            <a:spAutoFit/>
          </a:bodyPr>
          <a:lstStyle/>
          <a:p>
            <a:r>
              <a:rPr lang="en-US" altLang="zh-TW" sz="1600" b="1" dirty="0" smtClean="0">
                <a:solidFill>
                  <a:schemeClr val="accent2"/>
                </a:solidFill>
              </a:rPr>
              <a:t>Designed by chip manufacture (</a:t>
            </a:r>
            <a:r>
              <a:rPr lang="en-US" altLang="zh-TW" sz="1600" b="1" dirty="0" err="1" smtClean="0">
                <a:solidFill>
                  <a:schemeClr val="accent2"/>
                </a:solidFill>
              </a:rPr>
              <a:t>Nuvoton</a:t>
            </a:r>
            <a:r>
              <a:rPr lang="en-US" altLang="zh-TW" sz="1600" b="1" dirty="0" smtClean="0">
                <a:solidFill>
                  <a:schemeClr val="accent2"/>
                </a:solidFill>
              </a:rPr>
              <a:t>)</a:t>
            </a:r>
            <a:endParaRPr lang="zh-TW" altLang="en-US" sz="1600" b="1" dirty="0">
              <a:solidFill>
                <a:schemeClr val="accent2"/>
              </a:solidFill>
            </a:endParaRPr>
          </a:p>
        </p:txBody>
      </p:sp>
    </p:spTree>
    <p:extLst>
      <p:ext uri="{BB962C8B-B14F-4D97-AF65-F5344CB8AC3E}">
        <p14:creationId xmlns:p14="http://schemas.microsoft.com/office/powerpoint/2010/main" val="20751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2284280" cy="372603"/>
          </a:xfrm>
        </p:spPr>
        <p:txBody>
          <a:bodyPr/>
          <a:lstStyle/>
          <a:p>
            <a:pPr eaLnBrk="1" hangingPunct="1"/>
            <a:r>
              <a:rPr lang="it-IT" altLang="zh-TW" dirty="0"/>
              <a:t>Block Diagram</a:t>
            </a:r>
            <a:endParaRPr lang="en-US" altLang="zh-TW" sz="2800" dirty="0" smtClean="0"/>
          </a:p>
        </p:txBody>
      </p:sp>
      <p:pic>
        <p:nvPicPr>
          <p:cNvPr id="2" name="圖片 1"/>
          <p:cNvPicPr>
            <a:picLocks noChangeAspect="1"/>
          </p:cNvPicPr>
          <p:nvPr/>
        </p:nvPicPr>
        <p:blipFill>
          <a:blip r:embed="rId2"/>
          <a:stretch>
            <a:fillRect/>
          </a:stretch>
        </p:blipFill>
        <p:spPr>
          <a:xfrm>
            <a:off x="971600" y="908720"/>
            <a:ext cx="7202190" cy="5382510"/>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12</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554238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942706" y="407993"/>
            <a:ext cx="6552728" cy="6280023"/>
          </a:xfrm>
          <a:prstGeom prst="rect">
            <a:avLst/>
          </a:prstGeom>
        </p:spPr>
      </p:pic>
      <p:sp>
        <p:nvSpPr>
          <p:cNvPr id="4" name="矩形 3"/>
          <p:cNvSpPr/>
          <p:nvPr/>
        </p:nvSpPr>
        <p:spPr bwMode="auto">
          <a:xfrm flipH="1">
            <a:off x="2372430" y="1628800"/>
            <a:ext cx="975433" cy="216452"/>
          </a:xfrm>
          <a:prstGeom prst="rect">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cxnSp>
        <p:nvCxnSpPr>
          <p:cNvPr id="7" name="直線單箭頭接點 6"/>
          <p:cNvCxnSpPr/>
          <p:nvPr/>
        </p:nvCxnSpPr>
        <p:spPr bwMode="auto">
          <a:xfrm flipV="1">
            <a:off x="1528661" y="1753580"/>
            <a:ext cx="811091" cy="213949"/>
          </a:xfrm>
          <a:prstGeom prst="straightConnector1">
            <a:avLst/>
          </a:prstGeom>
          <a:noFill/>
          <a:ln w="12700" cap="flat" cmpd="sng" algn="ctr">
            <a:solidFill>
              <a:schemeClr val="accent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字方塊 8"/>
          <p:cNvSpPr txBox="1"/>
          <p:nvPr/>
        </p:nvSpPr>
        <p:spPr>
          <a:xfrm flipH="1">
            <a:off x="214514" y="2021939"/>
            <a:ext cx="1728192" cy="830997"/>
          </a:xfrm>
          <a:prstGeom prst="rect">
            <a:avLst/>
          </a:prstGeom>
          <a:noFill/>
        </p:spPr>
        <p:txBody>
          <a:bodyPr wrap="square" rtlCol="0">
            <a:spAutoFit/>
          </a:bodyPr>
          <a:lstStyle/>
          <a:p>
            <a:r>
              <a:rPr lang="en-US" altLang="zh-TW" sz="1200" dirty="0">
                <a:solidFill>
                  <a:schemeClr val="accent2"/>
                </a:solidFill>
              </a:rPr>
              <a:t>p</a:t>
            </a:r>
            <a:r>
              <a:rPr lang="en-US" altLang="zh-TW" sz="1200" dirty="0" smtClean="0">
                <a:solidFill>
                  <a:schemeClr val="accent2"/>
                </a:solidFill>
              </a:rPr>
              <a:t>in 76 controls the 3</a:t>
            </a:r>
            <a:r>
              <a:rPr lang="en-US" altLang="zh-TW" sz="1200" baseline="30000" dirty="0" smtClean="0">
                <a:solidFill>
                  <a:schemeClr val="accent2"/>
                </a:solidFill>
              </a:rPr>
              <a:t>rd</a:t>
            </a:r>
            <a:r>
              <a:rPr lang="en-US" altLang="zh-TW" sz="1200" dirty="0" smtClean="0">
                <a:solidFill>
                  <a:schemeClr val="accent2"/>
                </a:solidFill>
              </a:rPr>
              <a:t> row of keypad, and the ADC5, how can this be done? </a:t>
            </a:r>
          </a:p>
        </p:txBody>
      </p:sp>
      <p:cxnSp>
        <p:nvCxnSpPr>
          <p:cNvPr id="16" name="直線單箭頭接點 15"/>
          <p:cNvCxnSpPr/>
          <p:nvPr/>
        </p:nvCxnSpPr>
        <p:spPr bwMode="auto">
          <a:xfrm flipH="1">
            <a:off x="1115574" y="2924944"/>
            <a:ext cx="0" cy="2689169"/>
          </a:xfrm>
          <a:prstGeom prst="straightConnector1">
            <a:avLst/>
          </a:prstGeom>
          <a:noFill/>
          <a:ln w="12700" cap="flat" cmpd="sng" algn="ctr">
            <a:solidFill>
              <a:schemeClr val="accent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圖片 23"/>
          <p:cNvPicPr>
            <a:picLocks noChangeAspect="1"/>
          </p:cNvPicPr>
          <p:nvPr/>
        </p:nvPicPr>
        <p:blipFill>
          <a:blip r:embed="rId3"/>
          <a:stretch>
            <a:fillRect/>
          </a:stretch>
        </p:blipFill>
        <p:spPr>
          <a:xfrm>
            <a:off x="273182" y="5614113"/>
            <a:ext cx="2534341" cy="792472"/>
          </a:xfrm>
          <a:prstGeom prst="rect">
            <a:avLst/>
          </a:prstGeom>
        </p:spPr>
      </p:pic>
      <p:sp>
        <p:nvSpPr>
          <p:cNvPr id="8"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13</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464339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3651641" cy="372603"/>
          </a:xfrm>
        </p:spPr>
        <p:txBody>
          <a:bodyPr/>
          <a:lstStyle/>
          <a:p>
            <a:pPr eaLnBrk="1" hangingPunct="1"/>
            <a:r>
              <a:rPr lang="en-US" altLang="zh-TW" dirty="0" smtClean="0"/>
              <a:t>Memory </a:t>
            </a:r>
            <a:r>
              <a:rPr lang="en-US" altLang="zh-TW" dirty="0"/>
              <a:t>Map (revisited) </a:t>
            </a:r>
            <a:endParaRPr lang="en-US" altLang="zh-TW" sz="2800" dirty="0" smtClean="0"/>
          </a:p>
        </p:txBody>
      </p:sp>
      <p:pic>
        <p:nvPicPr>
          <p:cNvPr id="8" name="圖片 7"/>
          <p:cNvPicPr>
            <a:picLocks noChangeAspect="1"/>
          </p:cNvPicPr>
          <p:nvPr/>
        </p:nvPicPr>
        <p:blipFill>
          <a:blip r:embed="rId2"/>
          <a:stretch>
            <a:fillRect/>
          </a:stretch>
        </p:blipFill>
        <p:spPr>
          <a:xfrm>
            <a:off x="156849" y="908719"/>
            <a:ext cx="8879647" cy="4856743"/>
          </a:xfrm>
          <a:prstGeom prst="rect">
            <a:avLst/>
          </a:prstGeom>
        </p:spPr>
      </p:pic>
      <p:sp>
        <p:nvSpPr>
          <p:cNvPr id="9" name="矩形 8"/>
          <p:cNvSpPr/>
          <p:nvPr/>
        </p:nvSpPr>
        <p:spPr bwMode="auto">
          <a:xfrm>
            <a:off x="3448153" y="4149080"/>
            <a:ext cx="2016224" cy="504056"/>
          </a:xfrm>
          <a:prstGeom prst="rect">
            <a:avLst/>
          </a:prstGeom>
          <a:noFill/>
          <a:ln w="2857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10" name="矩形 9"/>
          <p:cNvSpPr/>
          <p:nvPr/>
        </p:nvSpPr>
        <p:spPr>
          <a:xfrm>
            <a:off x="1167672" y="6029237"/>
            <a:ext cx="6858000" cy="584775"/>
          </a:xfrm>
          <a:prstGeom prst="rect">
            <a:avLst/>
          </a:prstGeom>
        </p:spPr>
        <p:txBody>
          <a:bodyPr wrap="square">
            <a:spAutoFit/>
          </a:bodyPr>
          <a:lstStyle/>
          <a:p>
            <a:r>
              <a:rPr lang="en-US" altLang="zh-TW" sz="1600" dirty="0" smtClean="0">
                <a:solidFill>
                  <a:schemeClr val="accent2"/>
                </a:solidFill>
              </a:rPr>
              <a:t>Please also check the “System </a:t>
            </a:r>
            <a:r>
              <a:rPr lang="en-US" altLang="zh-TW" sz="1600" dirty="0">
                <a:solidFill>
                  <a:schemeClr val="accent2"/>
                </a:solidFill>
              </a:rPr>
              <a:t>M</a:t>
            </a:r>
            <a:r>
              <a:rPr lang="en-US" altLang="zh-TW" sz="1600" dirty="0" smtClean="0">
                <a:solidFill>
                  <a:schemeClr val="accent2"/>
                </a:solidFill>
              </a:rPr>
              <a:t>emory Map” on page 52 of NUC140_Technical_Reference_Manual_EN_Rev2.05.pdf</a:t>
            </a:r>
            <a:endParaRPr lang="zh-TW" altLang="en-US" sz="1600" dirty="0">
              <a:solidFill>
                <a:schemeClr val="accent2"/>
              </a:solidFill>
            </a:endParaRPr>
          </a:p>
        </p:txBody>
      </p:sp>
      <p:sp>
        <p:nvSpPr>
          <p:cNvPr id="11" name="矩形 10"/>
          <p:cNvSpPr/>
          <p:nvPr/>
        </p:nvSpPr>
        <p:spPr bwMode="auto">
          <a:xfrm>
            <a:off x="3448153" y="1916832"/>
            <a:ext cx="2016224" cy="21602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7"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14</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901434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3718967" cy="372603"/>
          </a:xfrm>
        </p:spPr>
        <p:txBody>
          <a:bodyPr/>
          <a:lstStyle/>
          <a:p>
            <a:pPr eaLnBrk="1" hangingPunct="1"/>
            <a:r>
              <a:rPr lang="en-US" altLang="zh-TW" dirty="0" smtClean="0"/>
              <a:t>Peripheral Programming</a:t>
            </a:r>
            <a:endParaRPr lang="en-US" altLang="zh-TW" sz="2800" dirty="0" smtClean="0"/>
          </a:p>
        </p:txBody>
      </p:sp>
      <p:sp>
        <p:nvSpPr>
          <p:cNvPr id="4" name="矩形 3"/>
          <p:cNvSpPr/>
          <p:nvPr/>
        </p:nvSpPr>
        <p:spPr>
          <a:xfrm>
            <a:off x="467544" y="692696"/>
            <a:ext cx="8064895" cy="1477328"/>
          </a:xfrm>
          <a:prstGeom prst="rect">
            <a:avLst/>
          </a:prstGeom>
        </p:spPr>
        <p:txBody>
          <a:bodyPr wrap="square">
            <a:spAutoFit/>
          </a:bodyPr>
          <a:lstStyle/>
          <a:p>
            <a:pPr marL="285750" indent="-285750">
              <a:buFont typeface="Wingdings" panose="05000000000000000000" pitchFamily="2" charset="2"/>
              <a:buChar char="n"/>
            </a:pPr>
            <a:r>
              <a:rPr lang="en-US" altLang="zh-TW" dirty="0" smtClean="0">
                <a:solidFill>
                  <a:schemeClr val="tx1"/>
                </a:solidFill>
              </a:rPr>
              <a:t>Many </a:t>
            </a:r>
            <a:r>
              <a:rPr lang="en-US" altLang="zh-TW" dirty="0">
                <a:solidFill>
                  <a:schemeClr val="tx1"/>
                </a:solidFill>
              </a:rPr>
              <a:t>microcontrollers </a:t>
            </a:r>
            <a:r>
              <a:rPr lang="en-US" altLang="zh-TW" dirty="0" smtClean="0">
                <a:solidFill>
                  <a:schemeClr val="tx1"/>
                </a:solidFill>
              </a:rPr>
              <a:t>offer </a:t>
            </a:r>
            <a:r>
              <a:rPr lang="en-US" altLang="zh-TW" dirty="0">
                <a:solidFill>
                  <a:schemeClr val="tx1"/>
                </a:solidFill>
              </a:rPr>
              <a:t>digital and analog inputs and outputs (I/</a:t>
            </a:r>
            <a:r>
              <a:rPr lang="en-US" altLang="zh-TW" dirty="0" err="1">
                <a:solidFill>
                  <a:schemeClr val="tx1"/>
                </a:solidFill>
              </a:rPr>
              <a:t>Os</a:t>
            </a:r>
            <a:r>
              <a:rPr lang="en-US" altLang="zh-TW" dirty="0">
                <a:solidFill>
                  <a:schemeClr val="tx1"/>
                </a:solidFill>
              </a:rPr>
              <a:t>), UARTs, I2C, SPI, </a:t>
            </a:r>
            <a:r>
              <a:rPr lang="en-US" altLang="zh-TW" dirty="0" smtClean="0">
                <a:solidFill>
                  <a:schemeClr val="tx1"/>
                </a:solidFill>
              </a:rPr>
              <a:t>USB</a:t>
            </a:r>
            <a:r>
              <a:rPr lang="en-US" altLang="zh-TW" dirty="0">
                <a:solidFill>
                  <a:schemeClr val="tx1"/>
                </a:solidFill>
              </a:rPr>
              <a:t>, </a:t>
            </a:r>
            <a:r>
              <a:rPr lang="en-US" altLang="zh-TW" dirty="0" smtClean="0">
                <a:solidFill>
                  <a:schemeClr val="tx1"/>
                </a:solidFill>
              </a:rPr>
              <a:t>CAN</a:t>
            </a:r>
            <a:r>
              <a:rPr lang="en-US" altLang="zh-TW" dirty="0">
                <a:solidFill>
                  <a:schemeClr val="tx1"/>
                </a:solidFill>
              </a:rPr>
              <a:t>, </a:t>
            </a:r>
            <a:r>
              <a:rPr lang="en-US" altLang="zh-TW" dirty="0" smtClean="0">
                <a:solidFill>
                  <a:schemeClr val="tx1"/>
                </a:solidFill>
              </a:rPr>
              <a:t>and graphics LCD, interfaces. These interfaces are handled by peripherals in the microcontrollers. </a:t>
            </a:r>
          </a:p>
          <a:p>
            <a:pPr marL="285750" indent="-285750">
              <a:spcBef>
                <a:spcPts val="0"/>
              </a:spcBef>
              <a:buFont typeface="Wingdings" panose="05000000000000000000" pitchFamily="2" charset="2"/>
              <a:buChar char="n"/>
            </a:pPr>
            <a:r>
              <a:rPr lang="en-US" altLang="zh-TW" dirty="0" smtClean="0">
                <a:solidFill>
                  <a:schemeClr val="tx1"/>
                </a:solidFill>
              </a:rPr>
              <a:t>On Cortex-M0 microcontrollers, peripherals are controlled by </a:t>
            </a:r>
            <a:r>
              <a:rPr lang="en-US" altLang="zh-TW" dirty="0" smtClean="0">
                <a:solidFill>
                  <a:schemeClr val="accent2"/>
                </a:solidFill>
              </a:rPr>
              <a:t>memory-mapped registers</a:t>
            </a:r>
          </a:p>
        </p:txBody>
      </p:sp>
      <p:pic>
        <p:nvPicPr>
          <p:cNvPr id="5" name="圖片 4"/>
          <p:cNvPicPr>
            <a:picLocks noChangeAspect="1"/>
          </p:cNvPicPr>
          <p:nvPr/>
        </p:nvPicPr>
        <p:blipFill>
          <a:blip r:embed="rId2"/>
          <a:stretch>
            <a:fillRect/>
          </a:stretch>
        </p:blipFill>
        <p:spPr>
          <a:xfrm>
            <a:off x="827584" y="2132856"/>
            <a:ext cx="7058500" cy="4653136"/>
          </a:xfrm>
          <a:prstGeom prst="rect">
            <a:avLst/>
          </a:prstGeom>
        </p:spPr>
      </p:pic>
      <p:sp>
        <p:nvSpPr>
          <p:cNvPr id="7"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15</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251759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3718967" cy="372603"/>
          </a:xfrm>
        </p:spPr>
        <p:txBody>
          <a:bodyPr/>
          <a:lstStyle/>
          <a:p>
            <a:pPr eaLnBrk="1" hangingPunct="1"/>
            <a:r>
              <a:rPr lang="en-US" altLang="zh-TW" dirty="0" smtClean="0"/>
              <a:t>Peripheral Programming</a:t>
            </a:r>
            <a:endParaRPr lang="en-US" altLang="zh-TW" sz="2800" dirty="0" smtClean="0"/>
          </a:p>
        </p:txBody>
      </p:sp>
      <p:pic>
        <p:nvPicPr>
          <p:cNvPr id="3" name="圖片 2"/>
          <p:cNvPicPr>
            <a:picLocks noChangeAspect="1"/>
          </p:cNvPicPr>
          <p:nvPr/>
        </p:nvPicPr>
        <p:blipFill>
          <a:blip r:embed="rId2"/>
          <a:stretch>
            <a:fillRect/>
          </a:stretch>
        </p:blipFill>
        <p:spPr>
          <a:xfrm>
            <a:off x="899592" y="908720"/>
            <a:ext cx="7558608" cy="4424114"/>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16</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841300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3718967" cy="372603"/>
          </a:xfrm>
        </p:spPr>
        <p:txBody>
          <a:bodyPr/>
          <a:lstStyle/>
          <a:p>
            <a:pPr eaLnBrk="1" hangingPunct="1"/>
            <a:r>
              <a:rPr lang="en-US" altLang="zh-TW" dirty="0" smtClean="0"/>
              <a:t>Peripheral Programming</a:t>
            </a:r>
            <a:endParaRPr lang="en-US" altLang="zh-TW" sz="2800" dirty="0" smtClean="0"/>
          </a:p>
        </p:txBody>
      </p:sp>
      <p:pic>
        <p:nvPicPr>
          <p:cNvPr id="2" name="圖片 1"/>
          <p:cNvPicPr>
            <a:picLocks noChangeAspect="1"/>
          </p:cNvPicPr>
          <p:nvPr/>
        </p:nvPicPr>
        <p:blipFill>
          <a:blip r:embed="rId2"/>
          <a:stretch>
            <a:fillRect/>
          </a:stretch>
        </p:blipFill>
        <p:spPr>
          <a:xfrm>
            <a:off x="829816" y="836712"/>
            <a:ext cx="7558608" cy="5662279"/>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17</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047547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5378075" cy="372603"/>
          </a:xfrm>
        </p:spPr>
        <p:txBody>
          <a:bodyPr/>
          <a:lstStyle/>
          <a:p>
            <a:pPr eaLnBrk="1" hangingPunct="1"/>
            <a:r>
              <a:rPr lang="en-US" altLang="zh-TW" dirty="0">
                <a:solidFill>
                  <a:srgbClr val="002060"/>
                </a:solidFill>
              </a:rPr>
              <a:t>General </a:t>
            </a:r>
            <a:r>
              <a:rPr lang="en-US" altLang="zh-TW" dirty="0" smtClean="0">
                <a:solidFill>
                  <a:srgbClr val="002060"/>
                </a:solidFill>
              </a:rPr>
              <a:t>MCU </a:t>
            </a:r>
            <a:r>
              <a:rPr lang="en-US" altLang="zh-TW" dirty="0" smtClean="0">
                <a:solidFill>
                  <a:srgbClr val="002060"/>
                </a:solidFill>
              </a:rPr>
              <a:t>Interfacing (Revisited)</a:t>
            </a:r>
            <a:endParaRPr lang="en-US" altLang="zh-TW" sz="2800" dirty="0" smtClean="0"/>
          </a:p>
        </p:txBody>
      </p:sp>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A9ED92-65D7-4721-8117-60AE27A4DBB8}" type="slidenum">
              <a:rPr kumimoji="0" lang="en-US" altLang="zh-TW" sz="1400" b="1" i="0" u="none" strike="noStrike" kern="1200" cap="none" spc="0" normalizeH="0" baseline="0" noProof="0" smtClean="0">
                <a:ln>
                  <a:noFill/>
                </a:ln>
                <a:solidFill>
                  <a:srgbClr val="0000FF"/>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TW" sz="1400" b="1" i="0" u="none" strike="noStrike" kern="1200" cap="none" spc="0" normalizeH="0" baseline="0" noProof="0" dirty="0" smtClean="0">
              <a:ln>
                <a:noFill/>
              </a:ln>
              <a:solidFill>
                <a:srgbClr val="0000FF"/>
              </a:solidFill>
              <a:effectLst/>
              <a:uLnTx/>
              <a:uFillTx/>
              <a:latin typeface="Arial" panose="020B0604020202020204" pitchFamily="34" charset="0"/>
              <a:ea typeface="新細明體" panose="02020500000000000000" pitchFamily="18" charset="-120"/>
              <a:cs typeface="+mn-cs"/>
            </a:endParaRPr>
          </a:p>
        </p:txBody>
      </p:sp>
      <p:pic>
        <p:nvPicPr>
          <p:cNvPr id="2" name="圖片 1"/>
          <p:cNvPicPr>
            <a:picLocks noChangeAspect="1"/>
          </p:cNvPicPr>
          <p:nvPr/>
        </p:nvPicPr>
        <p:blipFill>
          <a:blip r:embed="rId2"/>
          <a:stretch>
            <a:fillRect/>
          </a:stretch>
        </p:blipFill>
        <p:spPr>
          <a:xfrm>
            <a:off x="395536" y="1052736"/>
            <a:ext cx="4932299" cy="4503985"/>
          </a:xfrm>
          <a:prstGeom prst="rect">
            <a:avLst/>
          </a:prstGeom>
        </p:spPr>
      </p:pic>
      <p:sp>
        <p:nvSpPr>
          <p:cNvPr id="5" name="矩形 4"/>
          <p:cNvSpPr/>
          <p:nvPr/>
        </p:nvSpPr>
        <p:spPr>
          <a:xfrm>
            <a:off x="5220072" y="1484784"/>
            <a:ext cx="3684204" cy="3339376"/>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Pct val="80000"/>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新細明體"/>
                <a:cs typeface="+mn-cs"/>
              </a:rPr>
              <a:t>CPU needs to talk to RAM</a:t>
            </a:r>
          </a:p>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新細明體"/>
                <a:cs typeface="+mn-cs"/>
              </a:rPr>
              <a:t> </a:t>
            </a:r>
            <a:r>
              <a:rPr kumimoji="0" lang="en-US" altLang="zh-TW" sz="1800" b="0" i="0" u="none" strike="noStrike" kern="1200" cap="none" spc="0" normalizeH="0" baseline="0" noProof="0" dirty="0" smtClean="0">
                <a:ln>
                  <a:noFill/>
                </a:ln>
                <a:solidFill>
                  <a:srgbClr val="000000"/>
                </a:solidFill>
                <a:effectLst/>
                <a:uLnTx/>
                <a:uFillTx/>
                <a:latin typeface="Arial" panose="020B0604020202020204" pitchFamily="34" charset="0"/>
                <a:ea typeface="新細明體"/>
                <a:cs typeface="+mn-cs"/>
              </a:rPr>
              <a:t>    (</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新細明體"/>
                <a:cs typeface="+mn-cs"/>
              </a:rPr>
              <a:t>read/write variables</a:t>
            </a:r>
            <a:r>
              <a:rPr kumimoji="0" lang="en-US" altLang="zh-TW" sz="1800" b="0" i="0" u="none" strike="noStrike" kern="1200" cap="none" spc="0" normalizeH="0" baseline="0" noProof="0" dirty="0" smtClean="0">
                <a:ln>
                  <a:noFill/>
                </a:ln>
                <a:solidFill>
                  <a:srgbClr val="000000"/>
                </a:solidFill>
                <a:effectLst/>
                <a:uLnTx/>
                <a:uFillTx/>
                <a:latin typeface="Arial" panose="020B0604020202020204" pitchFamily="34" charset="0"/>
                <a:ea typeface="新細明體"/>
                <a:cs typeface="+mn-cs"/>
              </a:rPr>
              <a:t>)</a:t>
            </a:r>
          </a:p>
          <a:p>
            <a:pPr marL="285750" marR="0" lvl="0" indent="-285750" algn="l" defTabSz="914400" rtl="0" eaLnBrk="0" fontAlgn="base" latinLnBrk="0" hangingPunct="0">
              <a:lnSpc>
                <a:spcPct val="100000"/>
              </a:lnSpc>
              <a:spcBef>
                <a:spcPts val="600"/>
              </a:spcBef>
              <a:spcAft>
                <a:spcPct val="0"/>
              </a:spcAft>
              <a:buClrTx/>
              <a:buSzPct val="80000"/>
              <a:buFont typeface="Wingdings" panose="05000000000000000000" pitchFamily="2" charset="2"/>
              <a:buChar char="l"/>
              <a:tabLst/>
              <a:defRPr/>
            </a:pPr>
            <a:r>
              <a:rPr kumimoji="0" lang="en-US" altLang="zh-TW" sz="1800" b="0" i="0" u="none" strike="noStrike" kern="1200" cap="none" spc="0" normalizeH="0" baseline="0" noProof="0" dirty="0" smtClean="0">
                <a:ln>
                  <a:noFill/>
                </a:ln>
                <a:solidFill>
                  <a:srgbClr val="000000"/>
                </a:solidFill>
                <a:effectLst/>
                <a:uLnTx/>
                <a:uFillTx/>
                <a:latin typeface="Arial" panose="020B0604020202020204" pitchFamily="34" charset="0"/>
                <a:ea typeface="新細明體"/>
                <a:cs typeface="+mn-cs"/>
              </a:rPr>
              <a:t> </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新細明體"/>
                <a:cs typeface="+mn-cs"/>
              </a:rPr>
              <a:t>Read from ROM </a:t>
            </a:r>
            <a:endParaRPr kumimoji="0" lang="en-US" altLang="zh-TW" sz="1800" b="0" i="0" u="none" strike="noStrike" kern="1200" cap="none" spc="0" normalizeH="0" baseline="0" noProof="0" dirty="0" smtClean="0">
              <a:ln>
                <a:noFill/>
              </a:ln>
              <a:solidFill>
                <a:srgbClr val="000000"/>
              </a:solidFill>
              <a:effectLst/>
              <a:uLnTx/>
              <a:uFillTx/>
              <a:latin typeface="Arial" panose="020B0604020202020204" pitchFamily="34" charset="0"/>
              <a:ea typeface="新細明體"/>
              <a:cs typeface="+mn-cs"/>
            </a:endParaRPr>
          </a:p>
          <a:p>
            <a:pPr marL="285750" lvl="0" indent="-285750">
              <a:spcBef>
                <a:spcPts val="600"/>
              </a:spcBef>
              <a:buSzPct val="80000"/>
              <a:buFont typeface="Wingdings" panose="05000000000000000000" pitchFamily="2" charset="2"/>
              <a:buChar char="l"/>
            </a:pPr>
            <a:r>
              <a:rPr lang="en-US" altLang="zh-TW" dirty="0">
                <a:solidFill>
                  <a:srgbClr val="000000"/>
                </a:solidFill>
              </a:rPr>
              <a:t> How do I drive/read these pins?</a:t>
            </a:r>
          </a:p>
          <a:p>
            <a:pPr marL="742950" lvl="1" indent="-285750">
              <a:spcBef>
                <a:spcPts val="600"/>
              </a:spcBef>
              <a:buSzPct val="80000"/>
              <a:buFont typeface="Wingdings" panose="05000000000000000000" pitchFamily="2" charset="2"/>
              <a:buChar char="Ø"/>
            </a:pPr>
            <a:r>
              <a:rPr lang="en-US" altLang="zh-TW" dirty="0" smtClean="0">
                <a:solidFill>
                  <a:srgbClr val="000000"/>
                </a:solidFill>
              </a:rPr>
              <a:t>CPU </a:t>
            </a:r>
            <a:r>
              <a:rPr lang="en-US" altLang="zh-TW" dirty="0">
                <a:solidFill>
                  <a:srgbClr val="000000"/>
                </a:solidFill>
              </a:rPr>
              <a:t>will write stuff to them (like </a:t>
            </a:r>
            <a:r>
              <a:rPr lang="en-US" altLang="zh-TW" dirty="0" smtClean="0">
                <a:solidFill>
                  <a:srgbClr val="000000"/>
                </a:solidFill>
              </a:rPr>
              <a:t>to blink </a:t>
            </a:r>
            <a:r>
              <a:rPr lang="en-US" altLang="zh-TW" dirty="0">
                <a:solidFill>
                  <a:srgbClr val="000000"/>
                </a:solidFill>
              </a:rPr>
              <a:t>and LED)</a:t>
            </a:r>
          </a:p>
          <a:p>
            <a:pPr marL="742950" lvl="1" indent="-285750">
              <a:spcBef>
                <a:spcPts val="600"/>
              </a:spcBef>
              <a:buSzPct val="80000"/>
              <a:buFont typeface="Wingdings" panose="05000000000000000000" pitchFamily="2" charset="2"/>
              <a:buChar char="Ø"/>
            </a:pPr>
            <a:r>
              <a:rPr lang="en-US" altLang="zh-TW" dirty="0" smtClean="0">
                <a:solidFill>
                  <a:srgbClr val="000000"/>
                </a:solidFill>
              </a:rPr>
              <a:t>CPU </a:t>
            </a:r>
            <a:r>
              <a:rPr lang="en-US" altLang="zh-TW" dirty="0">
                <a:solidFill>
                  <a:srgbClr val="000000"/>
                </a:solidFill>
              </a:rPr>
              <a:t>will read stuff from them (like </a:t>
            </a:r>
            <a:r>
              <a:rPr lang="en-US" altLang="zh-TW" dirty="0" smtClean="0">
                <a:solidFill>
                  <a:srgbClr val="000000"/>
                </a:solidFill>
              </a:rPr>
              <a:t>a button </a:t>
            </a:r>
            <a:r>
              <a:rPr lang="en-US" altLang="zh-TW" dirty="0">
                <a:solidFill>
                  <a:srgbClr val="000000"/>
                </a:solidFill>
              </a:rPr>
              <a:t>push).</a:t>
            </a:r>
            <a:endParaRPr kumimoji="0" lang="en-US" altLang="zh-TW" b="1" i="0" u="none" strike="noStrike" kern="1200" cap="none" spc="0" normalizeH="0" baseline="0" noProof="0" dirty="0" smtClean="0">
              <a:ln>
                <a:noFill/>
              </a:ln>
              <a:solidFill>
                <a:srgbClr val="063DE8"/>
              </a:solidFill>
              <a:effectLst/>
              <a:uLnTx/>
              <a:uFillTx/>
              <a:latin typeface="Arial" panose="020B0604020202020204" pitchFamily="34" charset="0"/>
              <a:ea typeface="新細明體"/>
              <a:cs typeface="+mn-cs"/>
            </a:endParaRPr>
          </a:p>
          <a:p>
            <a:pPr marL="0" marR="0" lvl="0" indent="0" algn="l" defTabSz="914400" rtl="0" eaLnBrk="0" fontAlgn="base" latinLnBrk="0" hangingPunct="0">
              <a:lnSpc>
                <a:spcPct val="100000"/>
              </a:lnSpc>
              <a:spcBef>
                <a:spcPts val="600"/>
              </a:spcBef>
              <a:spcAft>
                <a:spcPct val="0"/>
              </a:spcAft>
              <a:buClrTx/>
              <a:buSzPct val="80000"/>
              <a:buFontTx/>
              <a:buNone/>
              <a:tabLst/>
              <a:defRPr/>
            </a:pPr>
            <a:r>
              <a:rPr kumimoji="0" lang="en-US" altLang="zh-TW" sz="1800" b="1" i="0" u="none" strike="noStrike" kern="1200" cap="none" spc="0" normalizeH="0" baseline="0" noProof="0" dirty="0" smtClean="0">
                <a:ln>
                  <a:noFill/>
                </a:ln>
                <a:solidFill>
                  <a:srgbClr val="063DE8"/>
                </a:solidFill>
                <a:effectLst/>
                <a:uLnTx/>
                <a:uFillTx/>
                <a:latin typeface="Arial" panose="020B0604020202020204" pitchFamily="34" charset="0"/>
                <a:ea typeface="新細明體"/>
                <a:cs typeface="+mn-cs"/>
              </a:rPr>
              <a:t>        </a:t>
            </a:r>
            <a:endParaRPr kumimoji="0" lang="zh-TW" altLang="en-US" sz="2400" b="1" i="0" u="none" strike="noStrike" kern="1200" cap="none" spc="0" normalizeH="0" baseline="0" noProof="0" dirty="0">
              <a:ln>
                <a:noFill/>
              </a:ln>
              <a:solidFill>
                <a:srgbClr val="063DE8"/>
              </a:solidFill>
              <a:effectLst/>
              <a:uLnTx/>
              <a:uFillTx/>
              <a:latin typeface="Arial" panose="020B0604020202020204" pitchFamily="34" charset="0"/>
              <a:ea typeface="新細明體"/>
              <a:cs typeface="+mn-cs"/>
            </a:endParaRPr>
          </a:p>
        </p:txBody>
      </p:sp>
    </p:spTree>
    <p:extLst>
      <p:ext uri="{BB962C8B-B14F-4D97-AF65-F5344CB8AC3E}">
        <p14:creationId xmlns:p14="http://schemas.microsoft.com/office/powerpoint/2010/main" val="298126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54008" y="1052736"/>
            <a:ext cx="4973353" cy="4536504"/>
          </a:xfrm>
          <a:prstGeom prst="rect">
            <a:avLst/>
          </a:prstGeom>
        </p:spPr>
      </p:pic>
      <p:sp>
        <p:nvSpPr>
          <p:cNvPr id="6" name="Rectangle 2"/>
          <p:cNvSpPr>
            <a:spLocks noGrp="1" noChangeArrowheads="1"/>
          </p:cNvSpPr>
          <p:nvPr>
            <p:ph type="title"/>
          </p:nvPr>
        </p:nvSpPr>
        <p:spPr>
          <a:xfrm>
            <a:off x="685800" y="270421"/>
            <a:ext cx="3718967" cy="372603"/>
          </a:xfrm>
        </p:spPr>
        <p:txBody>
          <a:bodyPr/>
          <a:lstStyle/>
          <a:p>
            <a:pPr eaLnBrk="1" hangingPunct="1"/>
            <a:r>
              <a:rPr lang="en-US" altLang="zh-TW" dirty="0">
                <a:solidFill>
                  <a:srgbClr val="002060"/>
                </a:solidFill>
              </a:rPr>
              <a:t>General MCU Interfacing</a:t>
            </a:r>
            <a:endParaRPr lang="en-US" altLang="zh-TW" sz="2800" dirty="0" smtClean="0"/>
          </a:p>
        </p:txBody>
      </p:sp>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A9ED92-65D7-4721-8117-60AE27A4DBB8}" type="slidenum">
              <a:rPr kumimoji="0" lang="en-US" altLang="zh-TW" sz="1400" b="1" i="0" u="none" strike="noStrike" kern="1200" cap="none" spc="0" normalizeH="0" baseline="0" noProof="0" smtClean="0">
                <a:ln>
                  <a:noFill/>
                </a:ln>
                <a:solidFill>
                  <a:srgbClr val="0000FF"/>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TW" sz="1400" b="1" i="0" u="none" strike="noStrike" kern="1200" cap="none" spc="0" normalizeH="0" baseline="0" noProof="0" dirty="0" smtClean="0">
              <a:ln>
                <a:noFill/>
              </a:ln>
              <a:solidFill>
                <a:srgbClr val="0000FF"/>
              </a:solidFill>
              <a:effectLst/>
              <a:uLnTx/>
              <a:uFillTx/>
              <a:latin typeface="Arial" panose="020B0604020202020204" pitchFamily="34" charset="0"/>
              <a:ea typeface="新細明體" panose="02020500000000000000" pitchFamily="18" charset="-120"/>
              <a:cs typeface="+mn-cs"/>
            </a:endParaRPr>
          </a:p>
        </p:txBody>
      </p:sp>
      <p:sp>
        <p:nvSpPr>
          <p:cNvPr id="5" name="矩形 4"/>
          <p:cNvSpPr/>
          <p:nvPr/>
        </p:nvSpPr>
        <p:spPr>
          <a:xfrm>
            <a:off x="5148064" y="1273110"/>
            <a:ext cx="3816424" cy="3524042"/>
          </a:xfrm>
          <a:prstGeom prst="rect">
            <a:avLst/>
          </a:prstGeom>
        </p:spPr>
        <p:txBody>
          <a:bodyPr wrap="square">
            <a:spAutoFit/>
          </a:bodyPr>
          <a:lstStyle/>
          <a:p>
            <a:pPr marL="285750" lvl="0" indent="-285750">
              <a:buSzPct val="80000"/>
              <a:buFont typeface="Wingdings" panose="05000000000000000000" pitchFamily="2" charset="2"/>
              <a:buChar char="l"/>
            </a:pPr>
            <a:r>
              <a:rPr lang="en-US" altLang="zh-TW" dirty="0">
                <a:solidFill>
                  <a:srgbClr val="000000"/>
                </a:solidFill>
              </a:rPr>
              <a:t>There is an on-chip module </a:t>
            </a:r>
            <a:r>
              <a:rPr lang="en-US" altLang="zh-TW" dirty="0" smtClean="0">
                <a:solidFill>
                  <a:srgbClr val="000000"/>
                </a:solidFill>
              </a:rPr>
              <a:t>outside the </a:t>
            </a:r>
            <a:r>
              <a:rPr lang="en-US" altLang="zh-TW" dirty="0">
                <a:solidFill>
                  <a:srgbClr val="000000"/>
                </a:solidFill>
              </a:rPr>
              <a:t>CPU that contains “registers” </a:t>
            </a:r>
            <a:endParaRPr lang="en-US" altLang="zh-TW" dirty="0" smtClean="0">
              <a:solidFill>
                <a:srgbClr val="000000"/>
              </a:solidFill>
            </a:endParaRPr>
          </a:p>
          <a:p>
            <a:pPr marL="285750" lvl="0" indent="-285750">
              <a:spcBef>
                <a:spcPts val="600"/>
              </a:spcBef>
              <a:buSzPct val="80000"/>
              <a:buFont typeface="Wingdings" panose="05000000000000000000" pitchFamily="2" charset="2"/>
              <a:buChar char="l"/>
            </a:pPr>
            <a:r>
              <a:rPr lang="en-US" altLang="zh-TW" dirty="0">
                <a:solidFill>
                  <a:srgbClr val="000000"/>
                </a:solidFill>
              </a:rPr>
              <a:t>One drives the direction of the </a:t>
            </a:r>
            <a:r>
              <a:rPr lang="en-US" altLang="zh-TW" dirty="0" smtClean="0">
                <a:solidFill>
                  <a:srgbClr val="000000"/>
                </a:solidFill>
              </a:rPr>
              <a:t>pins</a:t>
            </a:r>
          </a:p>
          <a:p>
            <a:pPr marL="285750" lvl="0" indent="-285750">
              <a:spcBef>
                <a:spcPts val="600"/>
              </a:spcBef>
              <a:buSzPct val="80000"/>
              <a:buFont typeface="Wingdings" panose="05000000000000000000" pitchFamily="2" charset="2"/>
              <a:buChar char="l"/>
            </a:pPr>
            <a:r>
              <a:rPr lang="en-US" altLang="zh-TW" dirty="0">
                <a:solidFill>
                  <a:srgbClr val="000000"/>
                </a:solidFill>
              </a:rPr>
              <a:t> The other stores the </a:t>
            </a:r>
            <a:r>
              <a:rPr lang="en-US" altLang="zh-TW" dirty="0" smtClean="0">
                <a:solidFill>
                  <a:srgbClr val="000000"/>
                </a:solidFill>
              </a:rPr>
              <a:t>data</a:t>
            </a:r>
          </a:p>
          <a:p>
            <a:pPr marL="285750" lvl="0" indent="-285750">
              <a:spcBef>
                <a:spcPts val="600"/>
              </a:spcBef>
              <a:buSzPct val="80000"/>
              <a:buFont typeface="Wingdings" panose="05000000000000000000" pitchFamily="2" charset="2"/>
              <a:buChar char="l"/>
            </a:pPr>
            <a:r>
              <a:rPr lang="en-US" altLang="zh-TW" dirty="0" smtClean="0">
                <a:solidFill>
                  <a:srgbClr val="000000"/>
                </a:solidFill>
              </a:rPr>
              <a:t>CPU </a:t>
            </a:r>
            <a:r>
              <a:rPr lang="en-US" altLang="zh-TW" dirty="0">
                <a:solidFill>
                  <a:srgbClr val="000000"/>
                </a:solidFill>
              </a:rPr>
              <a:t>accesses these registers </a:t>
            </a:r>
            <a:r>
              <a:rPr lang="en-US" altLang="zh-TW" dirty="0" smtClean="0">
                <a:solidFill>
                  <a:srgbClr val="000000"/>
                </a:solidFill>
              </a:rPr>
              <a:t>through LDR/STR </a:t>
            </a:r>
            <a:r>
              <a:rPr lang="en-US" altLang="zh-TW" dirty="0">
                <a:solidFill>
                  <a:srgbClr val="000000"/>
                </a:solidFill>
              </a:rPr>
              <a:t>instructions</a:t>
            </a:r>
            <a:r>
              <a:rPr lang="en-US" altLang="zh-TW" dirty="0" smtClean="0">
                <a:solidFill>
                  <a:srgbClr val="000000"/>
                </a:solidFill>
              </a:rPr>
              <a:t>.</a:t>
            </a:r>
          </a:p>
          <a:p>
            <a:pPr marL="742950" lvl="1" indent="-285750">
              <a:spcBef>
                <a:spcPts val="600"/>
              </a:spcBef>
              <a:buSzPct val="80000"/>
              <a:buFont typeface="Wingdings" panose="05000000000000000000" pitchFamily="2" charset="2"/>
              <a:buChar char="Ø"/>
            </a:pPr>
            <a:r>
              <a:rPr lang="en-US" altLang="zh-TW" dirty="0" smtClean="0">
                <a:solidFill>
                  <a:srgbClr val="000000"/>
                </a:solidFill>
              </a:rPr>
              <a:t>Certain </a:t>
            </a:r>
            <a:r>
              <a:rPr lang="en-US" altLang="zh-TW" dirty="0">
                <a:solidFill>
                  <a:srgbClr val="000000"/>
                </a:solidFill>
              </a:rPr>
              <a:t>memory addresses </a:t>
            </a:r>
            <a:r>
              <a:rPr lang="en-US" altLang="zh-TW" dirty="0" smtClean="0">
                <a:solidFill>
                  <a:srgbClr val="000000"/>
                </a:solidFill>
              </a:rPr>
              <a:t>correspond to each register</a:t>
            </a:r>
            <a:r>
              <a:rPr lang="en-US" altLang="zh-TW" dirty="0">
                <a:solidFill>
                  <a:srgbClr val="000000"/>
                </a:solidFill>
              </a:rPr>
              <a:t>.</a:t>
            </a:r>
            <a:endParaRPr kumimoji="0" lang="en-US" altLang="zh-TW" b="1" i="0" u="none" strike="noStrike" kern="1200" cap="none" spc="0" normalizeH="0" baseline="0" noProof="0" dirty="0" smtClean="0">
              <a:ln>
                <a:noFill/>
              </a:ln>
              <a:solidFill>
                <a:srgbClr val="063DE8"/>
              </a:solidFill>
              <a:effectLst/>
              <a:uLnTx/>
              <a:uFillTx/>
              <a:latin typeface="Arial" panose="020B0604020202020204" pitchFamily="34" charset="0"/>
              <a:ea typeface="新細明體"/>
              <a:cs typeface="+mn-cs"/>
            </a:endParaRPr>
          </a:p>
          <a:p>
            <a:pPr marL="0" marR="0" lvl="0" indent="0" algn="l" defTabSz="914400" rtl="0" eaLnBrk="0" fontAlgn="base" latinLnBrk="0" hangingPunct="0">
              <a:lnSpc>
                <a:spcPct val="100000"/>
              </a:lnSpc>
              <a:spcBef>
                <a:spcPts val="600"/>
              </a:spcBef>
              <a:spcAft>
                <a:spcPct val="0"/>
              </a:spcAft>
              <a:buClrTx/>
              <a:buSzPct val="80000"/>
              <a:buFontTx/>
              <a:buNone/>
              <a:tabLst/>
              <a:defRPr/>
            </a:pPr>
            <a:r>
              <a:rPr kumimoji="0" lang="en-US" altLang="zh-TW" sz="1800" b="1" i="0" u="none" strike="noStrike" kern="1200" cap="none" spc="0" normalizeH="0" baseline="0" noProof="0" dirty="0" smtClean="0">
                <a:ln>
                  <a:noFill/>
                </a:ln>
                <a:solidFill>
                  <a:srgbClr val="063DE8"/>
                </a:solidFill>
                <a:effectLst/>
                <a:uLnTx/>
                <a:uFillTx/>
                <a:latin typeface="Arial" panose="020B0604020202020204" pitchFamily="34" charset="0"/>
                <a:ea typeface="新細明體"/>
                <a:cs typeface="+mn-cs"/>
              </a:rPr>
              <a:t>        </a:t>
            </a:r>
            <a:endParaRPr kumimoji="0" lang="zh-TW" altLang="en-US" sz="2400" b="1" i="0" u="none" strike="noStrike" kern="1200" cap="none" spc="0" normalizeH="0" baseline="0" noProof="0" dirty="0">
              <a:ln>
                <a:noFill/>
              </a:ln>
              <a:solidFill>
                <a:srgbClr val="063DE8"/>
              </a:solidFill>
              <a:effectLst/>
              <a:uLnTx/>
              <a:uFillTx/>
              <a:latin typeface="Arial" panose="020B0604020202020204" pitchFamily="34" charset="0"/>
              <a:ea typeface="新細明體"/>
              <a:cs typeface="+mn-cs"/>
            </a:endParaRPr>
          </a:p>
        </p:txBody>
      </p:sp>
    </p:spTree>
    <p:extLst>
      <p:ext uri="{BB962C8B-B14F-4D97-AF65-F5344CB8AC3E}">
        <p14:creationId xmlns:p14="http://schemas.microsoft.com/office/powerpoint/2010/main" val="302418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270421"/>
            <a:ext cx="4828245" cy="372603"/>
          </a:xfrm>
        </p:spPr>
        <p:txBody>
          <a:bodyPr/>
          <a:lstStyle/>
          <a:p>
            <a:pPr eaLnBrk="1" hangingPunct="1"/>
            <a:r>
              <a:rPr lang="en-US" altLang="zh-TW" dirty="0" smtClean="0">
                <a:ea typeface="新細明體" panose="02020500000000000000" pitchFamily="18" charset="-120"/>
              </a:rPr>
              <a:t>Running C program on NUC140 </a:t>
            </a:r>
            <a:endParaRPr lang="en-US" altLang="zh-TW" sz="2800" dirty="0" smtClean="0"/>
          </a:p>
        </p:txBody>
      </p:sp>
      <p:sp>
        <p:nvSpPr>
          <p:cNvPr id="8"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a:t>
            </a:fld>
            <a:endParaRPr lang="en-US" altLang="zh-TW" sz="1400" b="1" dirty="0" smtClean="0">
              <a:solidFill>
                <a:srgbClr val="0000FF"/>
              </a:solidFill>
              <a:ea typeface="新細明體" panose="02020500000000000000" pitchFamily="18" charset="-120"/>
            </a:endParaRPr>
          </a:p>
        </p:txBody>
      </p:sp>
      <p:sp>
        <p:nvSpPr>
          <p:cNvPr id="4" name="矩形 3"/>
          <p:cNvSpPr/>
          <p:nvPr/>
        </p:nvSpPr>
        <p:spPr>
          <a:xfrm>
            <a:off x="539552" y="836712"/>
            <a:ext cx="8272535" cy="1938992"/>
          </a:xfrm>
          <a:prstGeom prst="rect">
            <a:avLst/>
          </a:prstGeom>
        </p:spPr>
        <p:txBody>
          <a:bodyPr wrap="square">
            <a:spAutoFit/>
          </a:bodyPr>
          <a:lstStyle/>
          <a:p>
            <a:pPr marL="285750" indent="-285750">
              <a:buFont typeface="Wingdings" panose="05000000000000000000" pitchFamily="2" charset="2"/>
              <a:buChar char="n"/>
            </a:pPr>
            <a:r>
              <a:rPr lang="en-US" altLang="zh-TW" sz="2000" dirty="0" smtClean="0">
                <a:solidFill>
                  <a:schemeClr val="tx1"/>
                </a:solidFill>
              </a:rPr>
              <a:t>To run </a:t>
            </a:r>
            <a:r>
              <a:rPr lang="en-US" altLang="zh-TW" sz="2000" dirty="0">
                <a:solidFill>
                  <a:schemeClr val="accent2"/>
                </a:solidFill>
              </a:rPr>
              <a:t>C </a:t>
            </a:r>
            <a:r>
              <a:rPr lang="en-US" altLang="zh-TW" sz="2000" dirty="0" smtClean="0">
                <a:solidFill>
                  <a:schemeClr val="accent2"/>
                </a:solidFill>
              </a:rPr>
              <a:t>program </a:t>
            </a:r>
            <a:r>
              <a:rPr lang="en-US" altLang="zh-TW" sz="2000" dirty="0">
                <a:solidFill>
                  <a:schemeClr val="tx1"/>
                </a:solidFill>
              </a:rPr>
              <a:t>on NUC140</a:t>
            </a:r>
            <a:r>
              <a:rPr lang="en-US" altLang="zh-TW" sz="2000" dirty="0" smtClean="0">
                <a:solidFill>
                  <a:schemeClr val="tx1"/>
                </a:solidFill>
              </a:rPr>
              <a:t>, you </a:t>
            </a:r>
            <a:r>
              <a:rPr lang="en-US" altLang="zh-TW" sz="2000" dirty="0" smtClean="0">
                <a:solidFill>
                  <a:schemeClr val="tx1"/>
                </a:solidFill>
              </a:rPr>
              <a:t>need </a:t>
            </a:r>
            <a:r>
              <a:rPr lang="en-US" altLang="zh-TW" sz="2000" dirty="0" smtClean="0">
                <a:solidFill>
                  <a:schemeClr val="tx1"/>
                </a:solidFill>
              </a:rPr>
              <a:t>to know </a:t>
            </a:r>
          </a:p>
          <a:p>
            <a:pPr marL="800100" lvl="1" indent="-342900">
              <a:spcBef>
                <a:spcPts val="600"/>
              </a:spcBef>
              <a:buFont typeface="Wingdings" panose="05000000000000000000" pitchFamily="2" charset="2"/>
              <a:buChar char="Ø"/>
            </a:pPr>
            <a:r>
              <a:rPr lang="en-US" altLang="zh-TW" sz="2000" dirty="0">
                <a:solidFill>
                  <a:schemeClr val="tx1"/>
                </a:solidFill>
              </a:rPr>
              <a:t>CMSIS</a:t>
            </a:r>
            <a:r>
              <a:rPr lang="en-US" altLang="zh-TW" sz="2000" dirty="0" smtClean="0">
                <a:solidFill>
                  <a:schemeClr val="tx1"/>
                </a:solidFill>
              </a:rPr>
              <a:t>.</a:t>
            </a:r>
          </a:p>
          <a:p>
            <a:pPr marL="800100" lvl="1" indent="-342900">
              <a:spcBef>
                <a:spcPts val="600"/>
              </a:spcBef>
              <a:buFont typeface="Wingdings" panose="05000000000000000000" pitchFamily="2" charset="2"/>
              <a:buChar char="Ø"/>
            </a:pPr>
            <a:r>
              <a:rPr lang="en-US" altLang="zh-TW" sz="2000" dirty="0" smtClean="0">
                <a:solidFill>
                  <a:schemeClr val="tx1"/>
                </a:solidFill>
              </a:rPr>
              <a:t>NUC140 features</a:t>
            </a:r>
          </a:p>
          <a:p>
            <a:pPr marL="800100" lvl="1" indent="-342900">
              <a:spcBef>
                <a:spcPts val="600"/>
              </a:spcBef>
              <a:buFont typeface="Wingdings" panose="05000000000000000000" pitchFamily="2" charset="2"/>
              <a:buChar char="Ø"/>
            </a:pPr>
            <a:r>
              <a:rPr lang="en-US" altLang="zh-TW" sz="2000" dirty="0" smtClean="0">
                <a:solidFill>
                  <a:schemeClr val="tx1"/>
                </a:solidFill>
              </a:rPr>
              <a:t>memory map</a:t>
            </a:r>
          </a:p>
          <a:p>
            <a:pPr marL="800100" lvl="1" indent="-342900">
              <a:spcBef>
                <a:spcPts val="600"/>
              </a:spcBef>
              <a:buFont typeface="Wingdings" panose="05000000000000000000" pitchFamily="2" charset="2"/>
              <a:buChar char="Ø"/>
            </a:pPr>
            <a:r>
              <a:rPr lang="en-US" altLang="zh-TW" sz="2000" dirty="0" smtClean="0">
                <a:solidFill>
                  <a:schemeClr val="tx1"/>
                </a:solidFill>
              </a:rPr>
              <a:t>peripheral programming information </a:t>
            </a:r>
          </a:p>
        </p:txBody>
      </p:sp>
      <p:sp>
        <p:nvSpPr>
          <p:cNvPr id="3" name="矩形 2"/>
          <p:cNvSpPr/>
          <p:nvPr/>
        </p:nvSpPr>
        <p:spPr>
          <a:xfrm>
            <a:off x="507554" y="3718783"/>
            <a:ext cx="8493150" cy="1554272"/>
          </a:xfrm>
          <a:prstGeom prst="rect">
            <a:avLst/>
          </a:prstGeom>
        </p:spPr>
        <p:txBody>
          <a:bodyPr wrap="square">
            <a:spAutoFit/>
          </a:bodyPr>
          <a:lstStyle/>
          <a:p>
            <a:pPr marL="285750" lvl="0" indent="-285750">
              <a:spcBef>
                <a:spcPts val="600"/>
              </a:spcBef>
              <a:buFont typeface="Wingdings" panose="05000000000000000000" pitchFamily="2" charset="2"/>
              <a:buChar char="n"/>
            </a:pPr>
            <a:r>
              <a:rPr lang="en-US" altLang="zh-TW" sz="2000" dirty="0">
                <a:solidFill>
                  <a:srgbClr val="000000"/>
                </a:solidFill>
              </a:rPr>
              <a:t>More details can be found </a:t>
            </a:r>
            <a:r>
              <a:rPr lang="en-US" altLang="zh-TW" sz="2000" dirty="0" smtClean="0">
                <a:solidFill>
                  <a:srgbClr val="000000"/>
                </a:solidFill>
              </a:rPr>
              <a:t>in</a:t>
            </a:r>
          </a:p>
          <a:p>
            <a:pPr marL="800100" lvl="1" indent="-342900">
              <a:spcBef>
                <a:spcPts val="600"/>
              </a:spcBef>
              <a:buFont typeface="Wingdings" panose="05000000000000000000" pitchFamily="2" charset="2"/>
              <a:buChar char="Ø"/>
            </a:pPr>
            <a:r>
              <a:rPr lang="en-US" altLang="zh-TW" sz="2000" dirty="0">
                <a:solidFill>
                  <a:srgbClr val="000000"/>
                </a:solidFill>
              </a:rPr>
              <a:t>“Chapter-4---Introduction-to-Cortex-M0 Programming.pdf</a:t>
            </a:r>
            <a:r>
              <a:rPr lang="en-US" altLang="zh-TW" sz="2000" dirty="0" smtClean="0">
                <a:solidFill>
                  <a:srgbClr val="000000"/>
                </a:solidFill>
              </a:rPr>
              <a:t>”</a:t>
            </a:r>
            <a:endParaRPr lang="en-US" altLang="zh-TW" sz="2000" dirty="0">
              <a:solidFill>
                <a:srgbClr val="000000"/>
              </a:solidFill>
            </a:endParaRPr>
          </a:p>
          <a:p>
            <a:pPr marL="800100" lvl="1" indent="-342900">
              <a:spcBef>
                <a:spcPts val="1200"/>
              </a:spcBef>
              <a:buFont typeface="Wingdings" panose="05000000000000000000" pitchFamily="2" charset="2"/>
              <a:buChar char="Ø"/>
            </a:pPr>
            <a:r>
              <a:rPr lang="en-US" altLang="zh-TW" sz="2000" dirty="0" smtClean="0">
                <a:solidFill>
                  <a:schemeClr val="tx1"/>
                </a:solidFill>
              </a:rPr>
              <a:t>“</a:t>
            </a:r>
            <a:r>
              <a:rPr lang="en-US" altLang="zh-TW" sz="2000" dirty="0" err="1" smtClean="0">
                <a:solidFill>
                  <a:schemeClr val="tx1"/>
                </a:solidFill>
              </a:rPr>
              <a:t>NuMicro</a:t>
            </a:r>
            <a:r>
              <a:rPr lang="en-US" altLang="zh-TW" sz="2000" dirty="0">
                <a:solidFill>
                  <a:schemeClr val="tx1"/>
                </a:solidFill>
              </a:rPr>
              <a:t>™ NUC100 </a:t>
            </a:r>
            <a:r>
              <a:rPr lang="en-US" altLang="zh-TW" sz="2000" dirty="0" smtClean="0">
                <a:solidFill>
                  <a:schemeClr val="tx1"/>
                </a:solidFill>
              </a:rPr>
              <a:t>Series NUC130/NUC140  Technical </a:t>
            </a:r>
            <a:r>
              <a:rPr lang="en-US" altLang="zh-TW" sz="2000" dirty="0">
                <a:solidFill>
                  <a:schemeClr val="tx1"/>
                </a:solidFill>
              </a:rPr>
              <a:t>Reference </a:t>
            </a:r>
            <a:r>
              <a:rPr lang="en-US" altLang="zh-TW" sz="2000" dirty="0" smtClean="0">
                <a:solidFill>
                  <a:schemeClr val="tx1"/>
                </a:solidFill>
              </a:rPr>
              <a:t>Manual”, </a:t>
            </a:r>
            <a:r>
              <a:rPr lang="en-US" altLang="zh-TW" sz="2000" dirty="0" smtClean="0">
                <a:solidFill>
                  <a:srgbClr val="000000"/>
                </a:solidFill>
              </a:rPr>
              <a:t>573 pages.</a:t>
            </a:r>
            <a:endParaRPr lang="en-US" altLang="zh-TW" sz="2000" dirty="0">
              <a:solidFill>
                <a:srgbClr val="000000"/>
              </a:solidFill>
            </a:endParaRPr>
          </a:p>
        </p:txBody>
      </p:sp>
    </p:spTree>
    <p:extLst>
      <p:ext uri="{BB962C8B-B14F-4D97-AF65-F5344CB8AC3E}">
        <p14:creationId xmlns:p14="http://schemas.microsoft.com/office/powerpoint/2010/main" val="427314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5495094" cy="372603"/>
          </a:xfrm>
        </p:spPr>
        <p:txBody>
          <a:bodyPr/>
          <a:lstStyle/>
          <a:p>
            <a:pPr eaLnBrk="1" hangingPunct="1"/>
            <a:r>
              <a:rPr lang="en-US" altLang="zh-TW" dirty="0"/>
              <a:t>NUC140 General Purpose I/O (GPIO) </a:t>
            </a:r>
            <a:endParaRPr lang="en-US" altLang="zh-TW" sz="2800" dirty="0" smtClean="0"/>
          </a:p>
        </p:txBody>
      </p:sp>
      <p:sp>
        <p:nvSpPr>
          <p:cNvPr id="3" name="矩形 2"/>
          <p:cNvSpPr/>
          <p:nvPr/>
        </p:nvSpPr>
        <p:spPr>
          <a:xfrm>
            <a:off x="656088" y="764704"/>
            <a:ext cx="6858000" cy="338554"/>
          </a:xfrm>
          <a:prstGeom prst="rect">
            <a:avLst/>
          </a:prstGeom>
        </p:spPr>
        <p:txBody>
          <a:bodyPr wrap="square">
            <a:spAutoFit/>
          </a:bodyPr>
          <a:lstStyle/>
          <a:p>
            <a:r>
              <a:rPr lang="en-US" altLang="zh-TW" sz="1600" dirty="0" smtClean="0">
                <a:solidFill>
                  <a:schemeClr val="accent2"/>
                </a:solidFill>
              </a:rPr>
              <a:t>“NUC140_Technical_Reference_Manual_EN_Rev2.05.pdf”,  pp.177</a:t>
            </a:r>
            <a:endParaRPr lang="zh-TW" altLang="en-US" sz="1600" dirty="0">
              <a:solidFill>
                <a:schemeClr val="accent2"/>
              </a:solidFill>
            </a:endParaRPr>
          </a:p>
        </p:txBody>
      </p:sp>
      <p:sp>
        <p:nvSpPr>
          <p:cNvPr id="4" name="矩形 3"/>
          <p:cNvSpPr/>
          <p:nvPr/>
        </p:nvSpPr>
        <p:spPr>
          <a:xfrm>
            <a:off x="539552" y="1103258"/>
            <a:ext cx="8064896" cy="1277273"/>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TW" dirty="0">
                <a:solidFill>
                  <a:schemeClr val="tx1"/>
                </a:solidFill>
              </a:rPr>
              <a:t>The </a:t>
            </a:r>
            <a:r>
              <a:rPr lang="en-US" altLang="zh-TW" dirty="0" smtClean="0">
                <a:solidFill>
                  <a:schemeClr val="tx1"/>
                </a:solidFill>
              </a:rPr>
              <a:t>NUC140 </a:t>
            </a:r>
            <a:r>
              <a:rPr lang="en-US" altLang="zh-TW" dirty="0">
                <a:solidFill>
                  <a:schemeClr val="tx1"/>
                </a:solidFill>
              </a:rPr>
              <a:t>has up to 80 General Purpose I/O pins that can be shared with other function pins depending on the chip configuration. </a:t>
            </a:r>
            <a:endParaRPr lang="en-US" altLang="zh-TW" dirty="0" smtClean="0">
              <a:solidFill>
                <a:schemeClr val="tx1"/>
              </a:solidFill>
            </a:endParaRPr>
          </a:p>
          <a:p>
            <a:pPr marL="285750" indent="-285750">
              <a:spcBef>
                <a:spcPts val="600"/>
              </a:spcBef>
              <a:buFont typeface="Wingdings" panose="05000000000000000000" pitchFamily="2" charset="2"/>
              <a:buChar char="l"/>
            </a:pPr>
            <a:r>
              <a:rPr lang="en-US" altLang="zh-TW" dirty="0" smtClean="0">
                <a:solidFill>
                  <a:schemeClr val="tx1"/>
                </a:solidFill>
              </a:rPr>
              <a:t>These </a:t>
            </a:r>
            <a:r>
              <a:rPr lang="en-US" altLang="zh-TW" dirty="0">
                <a:solidFill>
                  <a:schemeClr val="tx1"/>
                </a:solidFill>
              </a:rPr>
              <a:t>80 pins are arranged in 5 ports named with GPIOA, GPIOB, GPIOC, GPIOD and GPIOE. Each port has maximum </a:t>
            </a:r>
            <a:r>
              <a:rPr lang="en-US" altLang="zh-TW" dirty="0" smtClean="0">
                <a:solidFill>
                  <a:schemeClr val="tx1"/>
                </a:solidFill>
              </a:rPr>
              <a:t>16 pins.</a:t>
            </a:r>
            <a:endParaRPr lang="zh-TW" altLang="en-US" dirty="0">
              <a:solidFill>
                <a:schemeClr val="tx1"/>
              </a:solidFill>
            </a:endParaRPr>
          </a:p>
        </p:txBody>
      </p:sp>
      <p:sp>
        <p:nvSpPr>
          <p:cNvPr id="5" name="矩形 4"/>
          <p:cNvSpPr/>
          <p:nvPr/>
        </p:nvSpPr>
        <p:spPr>
          <a:xfrm>
            <a:off x="539552" y="2708920"/>
            <a:ext cx="8136904" cy="1277273"/>
          </a:xfrm>
          <a:prstGeom prst="rect">
            <a:avLst/>
          </a:prstGeom>
        </p:spPr>
        <p:txBody>
          <a:bodyPr wrap="square">
            <a:spAutoFit/>
          </a:bodyPr>
          <a:lstStyle/>
          <a:p>
            <a:pPr marL="285750" indent="-285750">
              <a:buFont typeface="Wingdings" panose="05000000000000000000" pitchFamily="2" charset="2"/>
              <a:buChar char="l"/>
            </a:pPr>
            <a:r>
              <a:rPr lang="en-US" altLang="zh-TW" dirty="0">
                <a:solidFill>
                  <a:schemeClr val="tx1"/>
                </a:solidFill>
              </a:rPr>
              <a:t>Each GPIO pin can be set as chip interrupt source by setting correlative </a:t>
            </a:r>
            <a:r>
              <a:rPr lang="en-US" altLang="zh-TW" dirty="0" err="1">
                <a:solidFill>
                  <a:schemeClr val="tx1"/>
                </a:solidFill>
              </a:rPr>
              <a:t>GPIOx_IEN</a:t>
            </a:r>
            <a:r>
              <a:rPr lang="en-US" altLang="zh-TW" dirty="0">
                <a:solidFill>
                  <a:schemeClr val="tx1"/>
                </a:solidFill>
              </a:rPr>
              <a:t> bit and </a:t>
            </a:r>
            <a:r>
              <a:rPr lang="en-US" altLang="zh-TW" dirty="0" err="1">
                <a:solidFill>
                  <a:schemeClr val="tx1"/>
                </a:solidFill>
              </a:rPr>
              <a:t>GPIOx_IMD</a:t>
            </a:r>
            <a:r>
              <a:rPr lang="en-US" altLang="zh-TW" dirty="0">
                <a:solidFill>
                  <a:schemeClr val="tx1"/>
                </a:solidFill>
              </a:rPr>
              <a:t>. </a:t>
            </a:r>
            <a:endParaRPr lang="en-US" altLang="zh-TW" dirty="0" smtClean="0">
              <a:solidFill>
                <a:schemeClr val="tx1"/>
              </a:solidFill>
            </a:endParaRPr>
          </a:p>
          <a:p>
            <a:pPr marL="285750" indent="-285750">
              <a:spcBef>
                <a:spcPts val="600"/>
              </a:spcBef>
              <a:buFont typeface="Wingdings" panose="05000000000000000000" pitchFamily="2" charset="2"/>
              <a:buChar char="l"/>
            </a:pPr>
            <a:r>
              <a:rPr lang="en-US" altLang="zh-TW" dirty="0" smtClean="0">
                <a:solidFill>
                  <a:schemeClr val="tx1"/>
                </a:solidFill>
              </a:rPr>
              <a:t>There </a:t>
            </a:r>
            <a:r>
              <a:rPr lang="en-US" altLang="zh-TW" dirty="0">
                <a:solidFill>
                  <a:schemeClr val="tx1"/>
                </a:solidFill>
              </a:rPr>
              <a:t>are four types of interrupt condition can be selected: low level trigger, high level trigger, falling edge trigger and rising edge trigger.</a:t>
            </a:r>
            <a:endParaRPr lang="zh-TW" altLang="en-US" dirty="0">
              <a:solidFill>
                <a:schemeClr val="tx1"/>
              </a:solidFill>
            </a:endParaRPr>
          </a:p>
        </p:txBody>
      </p:sp>
      <p:sp>
        <p:nvSpPr>
          <p:cNvPr id="7"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20</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995223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39552" y="773028"/>
            <a:ext cx="8036570" cy="5176252"/>
          </a:xfrm>
          <a:prstGeom prst="rect">
            <a:avLst/>
          </a:prstGeom>
        </p:spPr>
      </p:pic>
      <p:sp>
        <p:nvSpPr>
          <p:cNvPr id="6" name="Rectangle 2"/>
          <p:cNvSpPr>
            <a:spLocks noGrp="1" noChangeArrowheads="1"/>
          </p:cNvSpPr>
          <p:nvPr>
            <p:ph type="title"/>
          </p:nvPr>
        </p:nvSpPr>
        <p:spPr>
          <a:xfrm>
            <a:off x="685800" y="270421"/>
            <a:ext cx="2999219" cy="372603"/>
          </a:xfrm>
        </p:spPr>
        <p:txBody>
          <a:bodyPr/>
          <a:lstStyle/>
          <a:p>
            <a:pPr eaLnBrk="1" hangingPunct="1"/>
            <a:r>
              <a:rPr lang="en-US" altLang="zh-TW" dirty="0" smtClean="0"/>
              <a:t>GPIO Register Map </a:t>
            </a:r>
            <a:endParaRPr lang="en-US" altLang="zh-TW" sz="2800" dirty="0" smtClean="0"/>
          </a:p>
        </p:txBody>
      </p:sp>
      <p:sp>
        <p:nvSpPr>
          <p:cNvPr id="3" name="文字方塊 2"/>
          <p:cNvSpPr txBox="1"/>
          <p:nvPr/>
        </p:nvSpPr>
        <p:spPr>
          <a:xfrm rot="16200000">
            <a:off x="859584" y="6061297"/>
            <a:ext cx="768159" cy="400110"/>
          </a:xfrm>
          <a:prstGeom prst="rect">
            <a:avLst/>
          </a:prstGeom>
          <a:noFill/>
        </p:spPr>
        <p:txBody>
          <a:bodyPr wrap="none" rtlCol="0">
            <a:spAutoFit/>
          </a:bodyPr>
          <a:lstStyle/>
          <a:p>
            <a:r>
              <a:rPr lang="en-US" altLang="zh-TW" sz="2000" b="1" dirty="0" smtClean="0">
                <a:solidFill>
                  <a:schemeClr val="tx1"/>
                </a:solidFill>
              </a:rPr>
              <a:t>…….</a:t>
            </a:r>
            <a:endParaRPr lang="zh-TW" altLang="en-US" sz="2000" b="1" dirty="0">
              <a:solidFill>
                <a:schemeClr val="tx1"/>
              </a:solidFill>
            </a:endParaRPr>
          </a:p>
        </p:txBody>
      </p:sp>
      <p:sp>
        <p:nvSpPr>
          <p:cNvPr id="4" name="文字方塊 3"/>
          <p:cNvSpPr txBox="1"/>
          <p:nvPr/>
        </p:nvSpPr>
        <p:spPr>
          <a:xfrm>
            <a:off x="1448474" y="6169455"/>
            <a:ext cx="1781257" cy="338554"/>
          </a:xfrm>
          <a:prstGeom prst="rect">
            <a:avLst/>
          </a:prstGeom>
          <a:noFill/>
        </p:spPr>
        <p:txBody>
          <a:bodyPr wrap="none" rtlCol="0">
            <a:spAutoFit/>
          </a:bodyPr>
          <a:lstStyle/>
          <a:p>
            <a:r>
              <a:rPr lang="en-US" altLang="zh-TW" sz="1600" b="1" dirty="0" smtClean="0">
                <a:solidFill>
                  <a:schemeClr val="tx1"/>
                </a:solidFill>
              </a:rPr>
              <a:t>(PB, PC, PD, PE)</a:t>
            </a:r>
            <a:endParaRPr lang="zh-TW" altLang="en-US" sz="1600" b="1" dirty="0">
              <a:solidFill>
                <a:schemeClr val="tx1"/>
              </a:solidFill>
            </a:endParaRPr>
          </a:p>
        </p:txBody>
      </p:sp>
      <p:sp>
        <p:nvSpPr>
          <p:cNvPr id="7" name="矩形 6"/>
          <p:cNvSpPr/>
          <p:nvPr/>
        </p:nvSpPr>
        <p:spPr bwMode="auto">
          <a:xfrm>
            <a:off x="632646" y="1190159"/>
            <a:ext cx="1725960" cy="576064"/>
          </a:xfrm>
          <a:prstGeom prst="rect">
            <a:avLst/>
          </a:prstGeom>
          <a:noFill/>
          <a:ln w="2857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8"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21</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136065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4831451" cy="372603"/>
          </a:xfrm>
        </p:spPr>
        <p:txBody>
          <a:bodyPr/>
          <a:lstStyle/>
          <a:p>
            <a:pPr eaLnBrk="1" hangingPunct="1"/>
            <a:r>
              <a:rPr lang="en-US" altLang="zh-TW" dirty="0"/>
              <a:t>NUC140 Timer Controller (TMR) </a:t>
            </a:r>
            <a:endParaRPr lang="en-US" altLang="zh-TW" sz="2800" dirty="0" smtClean="0"/>
          </a:p>
        </p:txBody>
      </p:sp>
      <p:sp>
        <p:nvSpPr>
          <p:cNvPr id="3" name="矩形 2"/>
          <p:cNvSpPr/>
          <p:nvPr/>
        </p:nvSpPr>
        <p:spPr>
          <a:xfrm>
            <a:off x="656088" y="764704"/>
            <a:ext cx="6858000" cy="338554"/>
          </a:xfrm>
          <a:prstGeom prst="rect">
            <a:avLst/>
          </a:prstGeom>
        </p:spPr>
        <p:txBody>
          <a:bodyPr wrap="square">
            <a:spAutoFit/>
          </a:bodyPr>
          <a:lstStyle/>
          <a:p>
            <a:r>
              <a:rPr lang="en-US" altLang="zh-TW" sz="1600" dirty="0" smtClean="0">
                <a:solidFill>
                  <a:schemeClr val="accent2"/>
                </a:solidFill>
              </a:rPr>
              <a:t>“NUC140_Technical_Reference_Manual_EN_Rev2.05.pdf”,  pp.309</a:t>
            </a:r>
            <a:endParaRPr lang="zh-TW" altLang="en-US" sz="1600" dirty="0">
              <a:solidFill>
                <a:schemeClr val="accent2"/>
              </a:solidFill>
            </a:endParaRPr>
          </a:p>
        </p:txBody>
      </p:sp>
      <p:sp>
        <p:nvSpPr>
          <p:cNvPr id="4" name="矩形 3"/>
          <p:cNvSpPr/>
          <p:nvPr/>
        </p:nvSpPr>
        <p:spPr>
          <a:xfrm>
            <a:off x="539552" y="1200085"/>
            <a:ext cx="8064896" cy="1631216"/>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TW" dirty="0">
                <a:solidFill>
                  <a:schemeClr val="tx1"/>
                </a:solidFill>
              </a:rPr>
              <a:t>The timer controller includes four 32-bit timers, TIMER0~TIMER3</a:t>
            </a:r>
          </a:p>
          <a:p>
            <a:pPr marL="285750" indent="-285750">
              <a:spcBef>
                <a:spcPts val="600"/>
              </a:spcBef>
              <a:buFont typeface="Wingdings" panose="05000000000000000000" pitchFamily="2" charset="2"/>
              <a:buChar char="l"/>
            </a:pPr>
            <a:r>
              <a:rPr lang="en-US" altLang="zh-TW" dirty="0">
                <a:solidFill>
                  <a:schemeClr val="tx1"/>
                </a:solidFill>
              </a:rPr>
              <a:t>The timer can perform functions like frequency measurement, event counting, interval measurement, clock generation, delay timing and so on. </a:t>
            </a:r>
          </a:p>
          <a:p>
            <a:pPr marL="285750" indent="-285750">
              <a:spcBef>
                <a:spcPts val="600"/>
              </a:spcBef>
              <a:buFont typeface="Wingdings" panose="05000000000000000000" pitchFamily="2" charset="2"/>
              <a:buChar char="l"/>
            </a:pPr>
            <a:r>
              <a:rPr lang="en-US" altLang="zh-TW" dirty="0">
                <a:solidFill>
                  <a:schemeClr val="tx1"/>
                </a:solidFill>
              </a:rPr>
              <a:t>The timer can generate an interrupt signal upon timeout, or provide the current value during operation</a:t>
            </a:r>
            <a:endParaRPr lang="zh-TW" altLang="en-US" dirty="0">
              <a:solidFill>
                <a:schemeClr val="tx1"/>
              </a:solidFill>
            </a:endParaRPr>
          </a:p>
        </p:txBody>
      </p:sp>
      <p:sp>
        <p:nvSpPr>
          <p:cNvPr id="7"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22</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000116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6676508" cy="372603"/>
          </a:xfrm>
        </p:spPr>
        <p:txBody>
          <a:bodyPr/>
          <a:lstStyle/>
          <a:p>
            <a:pPr eaLnBrk="1" hangingPunct="1"/>
            <a:r>
              <a:rPr lang="en-US" altLang="zh-TW" dirty="0"/>
              <a:t>Nested Vectored Interrupt Controller (</a:t>
            </a:r>
            <a:r>
              <a:rPr lang="en-US" altLang="zh-TW" dirty="0" smtClean="0"/>
              <a:t>NVIC)</a:t>
            </a:r>
            <a:endParaRPr lang="en-US" altLang="zh-TW" sz="2800" dirty="0" smtClean="0"/>
          </a:p>
        </p:txBody>
      </p:sp>
      <p:sp>
        <p:nvSpPr>
          <p:cNvPr id="3" name="矩形 2"/>
          <p:cNvSpPr/>
          <p:nvPr/>
        </p:nvSpPr>
        <p:spPr>
          <a:xfrm>
            <a:off x="656088" y="764704"/>
            <a:ext cx="6858000" cy="338554"/>
          </a:xfrm>
          <a:prstGeom prst="rect">
            <a:avLst/>
          </a:prstGeom>
        </p:spPr>
        <p:txBody>
          <a:bodyPr wrap="square">
            <a:spAutoFit/>
          </a:bodyPr>
          <a:lstStyle/>
          <a:p>
            <a:r>
              <a:rPr lang="en-US" altLang="zh-TW" sz="1600" dirty="0" smtClean="0">
                <a:solidFill>
                  <a:schemeClr val="accent2"/>
                </a:solidFill>
              </a:rPr>
              <a:t>“NUC140_Technical_Reference_Manual_EN_Rev2.05.pdf”,  pp.94</a:t>
            </a:r>
            <a:endParaRPr lang="zh-TW" altLang="en-US" sz="1600" dirty="0">
              <a:solidFill>
                <a:schemeClr val="accent2"/>
              </a:solidFill>
            </a:endParaRPr>
          </a:p>
        </p:txBody>
      </p:sp>
      <p:sp>
        <p:nvSpPr>
          <p:cNvPr id="4" name="矩形 3"/>
          <p:cNvSpPr/>
          <p:nvPr/>
        </p:nvSpPr>
        <p:spPr>
          <a:xfrm>
            <a:off x="539552" y="1137107"/>
            <a:ext cx="7876352" cy="1877437"/>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TW" sz="1600" dirty="0">
                <a:solidFill>
                  <a:schemeClr val="tx1"/>
                </a:solidFill>
              </a:rPr>
              <a:t>The Cortex-M0 provides an interrupt controller as an integral part of the exception mode, named as “Nested Vectored Interrupt Controller (NVIC</a:t>
            </a:r>
            <a:r>
              <a:rPr lang="en-US" altLang="zh-TW" sz="1600" dirty="0" smtClean="0">
                <a:solidFill>
                  <a:schemeClr val="tx1"/>
                </a:solidFill>
              </a:rPr>
              <a:t>)”.</a:t>
            </a:r>
          </a:p>
          <a:p>
            <a:pPr marL="285750" indent="-285750">
              <a:spcBef>
                <a:spcPts val="600"/>
              </a:spcBef>
              <a:buFont typeface="Wingdings" panose="05000000000000000000" pitchFamily="2" charset="2"/>
              <a:buChar char="l"/>
            </a:pPr>
            <a:r>
              <a:rPr lang="en-US" altLang="zh-TW" sz="1600" dirty="0" smtClean="0">
                <a:solidFill>
                  <a:schemeClr val="tx1"/>
                </a:solidFill>
              </a:rPr>
              <a:t> </a:t>
            </a:r>
            <a:r>
              <a:rPr lang="en-US" altLang="zh-TW" sz="1600" dirty="0">
                <a:solidFill>
                  <a:schemeClr val="tx1"/>
                </a:solidFill>
              </a:rPr>
              <a:t>It is closely coupled to the processor kernel and provides following features:</a:t>
            </a:r>
          </a:p>
          <a:p>
            <a:pPr marL="742950" lvl="1" indent="-285750">
              <a:spcBef>
                <a:spcPts val="600"/>
              </a:spcBef>
              <a:buFont typeface="Wingdings" panose="05000000000000000000" pitchFamily="2" charset="2"/>
              <a:buChar char="Ø"/>
            </a:pPr>
            <a:r>
              <a:rPr lang="en-US" altLang="zh-TW" sz="1600" dirty="0" smtClean="0">
                <a:solidFill>
                  <a:schemeClr val="tx1"/>
                </a:solidFill>
              </a:rPr>
              <a:t>Nested </a:t>
            </a:r>
            <a:r>
              <a:rPr lang="en-US" altLang="zh-TW" sz="1600" dirty="0">
                <a:solidFill>
                  <a:schemeClr val="tx1"/>
                </a:solidFill>
              </a:rPr>
              <a:t>and Vectored interrupt support</a:t>
            </a:r>
          </a:p>
          <a:p>
            <a:pPr marL="742950" lvl="1" indent="-285750">
              <a:spcBef>
                <a:spcPts val="600"/>
              </a:spcBef>
              <a:buFont typeface="Wingdings" panose="05000000000000000000" pitchFamily="2" charset="2"/>
              <a:buChar char="Ø"/>
            </a:pPr>
            <a:r>
              <a:rPr lang="en-US" altLang="zh-TW" sz="1600" dirty="0" smtClean="0">
                <a:solidFill>
                  <a:schemeClr val="tx1"/>
                </a:solidFill>
              </a:rPr>
              <a:t>Automatic </a:t>
            </a:r>
            <a:r>
              <a:rPr lang="en-US" altLang="zh-TW" sz="1600" dirty="0">
                <a:solidFill>
                  <a:schemeClr val="tx1"/>
                </a:solidFill>
              </a:rPr>
              <a:t>processor state saving and restoration</a:t>
            </a:r>
          </a:p>
          <a:p>
            <a:pPr marL="742950" lvl="1" indent="-285750">
              <a:spcBef>
                <a:spcPts val="600"/>
              </a:spcBef>
              <a:buFont typeface="Wingdings" panose="05000000000000000000" pitchFamily="2" charset="2"/>
              <a:buChar char="Ø"/>
            </a:pPr>
            <a:r>
              <a:rPr lang="en-US" altLang="zh-TW" sz="1600" dirty="0" smtClean="0">
                <a:solidFill>
                  <a:schemeClr val="tx1"/>
                </a:solidFill>
              </a:rPr>
              <a:t>Reduced </a:t>
            </a:r>
            <a:r>
              <a:rPr lang="en-US" altLang="zh-TW" sz="1600" dirty="0">
                <a:solidFill>
                  <a:schemeClr val="tx1"/>
                </a:solidFill>
              </a:rPr>
              <a:t>and deterministic interrupt latency</a:t>
            </a:r>
            <a:endParaRPr lang="zh-TW" altLang="en-US" sz="1600" dirty="0">
              <a:solidFill>
                <a:schemeClr val="tx1"/>
              </a:solidFill>
            </a:endParaRPr>
          </a:p>
        </p:txBody>
      </p:sp>
      <p:sp>
        <p:nvSpPr>
          <p:cNvPr id="7" name="矩形 6"/>
          <p:cNvSpPr/>
          <p:nvPr/>
        </p:nvSpPr>
        <p:spPr>
          <a:xfrm>
            <a:off x="539552" y="3212976"/>
            <a:ext cx="8201536" cy="2215991"/>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TW" sz="1600" dirty="0">
                <a:solidFill>
                  <a:schemeClr val="tx1"/>
                </a:solidFill>
              </a:rPr>
              <a:t>The NVIC prioritizes and handles all supported exceptions. All exceptions are handled in “Handler Mode”. </a:t>
            </a:r>
            <a:endParaRPr lang="en-US" altLang="zh-TW" sz="1600" dirty="0" smtClean="0">
              <a:solidFill>
                <a:schemeClr val="tx1"/>
              </a:solidFill>
            </a:endParaRPr>
          </a:p>
          <a:p>
            <a:pPr marL="285750" indent="-285750">
              <a:spcBef>
                <a:spcPts val="600"/>
              </a:spcBef>
              <a:buFont typeface="Wingdings" panose="05000000000000000000" pitchFamily="2" charset="2"/>
              <a:buChar char="l"/>
            </a:pPr>
            <a:r>
              <a:rPr lang="en-US" altLang="zh-TW" sz="1600" dirty="0" smtClean="0">
                <a:solidFill>
                  <a:schemeClr val="tx1"/>
                </a:solidFill>
              </a:rPr>
              <a:t>This </a:t>
            </a:r>
            <a:r>
              <a:rPr lang="en-US" altLang="zh-TW" sz="1600" dirty="0">
                <a:solidFill>
                  <a:schemeClr val="tx1"/>
                </a:solidFill>
              </a:rPr>
              <a:t>NVIC architecture supports </a:t>
            </a:r>
            <a:r>
              <a:rPr lang="en-US" altLang="zh-TW" sz="1600" dirty="0">
                <a:solidFill>
                  <a:schemeClr val="accent2"/>
                </a:solidFill>
              </a:rPr>
              <a:t>32</a:t>
            </a:r>
            <a:r>
              <a:rPr lang="en-US" altLang="zh-TW" sz="1600" dirty="0">
                <a:solidFill>
                  <a:schemeClr val="tx1"/>
                </a:solidFill>
              </a:rPr>
              <a:t> (IRQ[31:0]) discrete interrupts with </a:t>
            </a:r>
            <a:r>
              <a:rPr lang="en-US" altLang="zh-TW" sz="1600" dirty="0">
                <a:solidFill>
                  <a:schemeClr val="accent2"/>
                </a:solidFill>
              </a:rPr>
              <a:t>4 </a:t>
            </a:r>
            <a:r>
              <a:rPr lang="en-US" altLang="zh-TW" sz="1600" dirty="0">
                <a:solidFill>
                  <a:schemeClr val="tx1"/>
                </a:solidFill>
              </a:rPr>
              <a:t>levels of priority. All of the interrupts and most of the system exceptions can be configured to different priority levels. </a:t>
            </a:r>
            <a:endParaRPr lang="en-US" altLang="zh-TW" sz="1600" dirty="0" smtClean="0">
              <a:solidFill>
                <a:schemeClr val="tx1"/>
              </a:solidFill>
            </a:endParaRPr>
          </a:p>
          <a:p>
            <a:pPr marL="285750" indent="-285750">
              <a:spcBef>
                <a:spcPts val="600"/>
              </a:spcBef>
              <a:buFont typeface="Wingdings" panose="05000000000000000000" pitchFamily="2" charset="2"/>
              <a:buChar char="l"/>
            </a:pPr>
            <a:r>
              <a:rPr lang="en-US" altLang="zh-TW" sz="1600" dirty="0" smtClean="0">
                <a:solidFill>
                  <a:schemeClr val="tx1"/>
                </a:solidFill>
              </a:rPr>
              <a:t>When </a:t>
            </a:r>
            <a:r>
              <a:rPr lang="en-US" altLang="zh-TW" sz="1600" dirty="0">
                <a:solidFill>
                  <a:schemeClr val="tx1"/>
                </a:solidFill>
              </a:rPr>
              <a:t>an interrupt occurs, the NVIC will compare the priority of the new interrupt to the current running one’s priority. If the priority of the new interrupt is higher than the current one, the new interrupt handler will override the current handler.</a:t>
            </a:r>
            <a:endParaRPr lang="zh-TW" altLang="en-US" sz="1600" dirty="0">
              <a:solidFill>
                <a:schemeClr val="tx1"/>
              </a:solidFill>
            </a:endParaRPr>
          </a:p>
        </p:txBody>
      </p:sp>
      <p:sp>
        <p:nvSpPr>
          <p:cNvPr id="8"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23</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2740355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4542910" cy="372603"/>
          </a:xfrm>
        </p:spPr>
        <p:txBody>
          <a:bodyPr/>
          <a:lstStyle/>
          <a:p>
            <a:pPr eaLnBrk="1" hangingPunct="1"/>
            <a:r>
              <a:rPr lang="en-US" altLang="zh-TW" dirty="0"/>
              <a:t>NUC140 System Interrupt Map</a:t>
            </a:r>
            <a:endParaRPr lang="en-US" altLang="zh-TW" sz="2800" dirty="0" smtClean="0"/>
          </a:p>
        </p:txBody>
      </p:sp>
      <p:sp>
        <p:nvSpPr>
          <p:cNvPr id="4" name="矩形 3"/>
          <p:cNvSpPr/>
          <p:nvPr/>
        </p:nvSpPr>
        <p:spPr>
          <a:xfrm>
            <a:off x="395536" y="738570"/>
            <a:ext cx="8136904" cy="1754326"/>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TW" sz="1400" dirty="0">
                <a:solidFill>
                  <a:schemeClr val="tx1"/>
                </a:solidFill>
              </a:rPr>
              <a:t>When any interrupts is accepted, </a:t>
            </a:r>
            <a:r>
              <a:rPr lang="en-US" altLang="zh-TW" sz="1400" dirty="0">
                <a:solidFill>
                  <a:schemeClr val="accent2"/>
                </a:solidFill>
              </a:rPr>
              <a:t>the starting address of the interrupt service routine (ISR) is fetched from a vector table in memory.</a:t>
            </a:r>
            <a:r>
              <a:rPr lang="en-US" altLang="zh-TW" sz="1400" dirty="0">
                <a:solidFill>
                  <a:schemeClr val="tx1"/>
                </a:solidFill>
              </a:rPr>
              <a:t> </a:t>
            </a:r>
            <a:r>
              <a:rPr lang="en-US" altLang="zh-TW" sz="1400" dirty="0" smtClean="0">
                <a:solidFill>
                  <a:schemeClr val="tx1"/>
                </a:solidFill>
              </a:rPr>
              <a:t>(There </a:t>
            </a:r>
            <a:r>
              <a:rPr lang="en-US" altLang="zh-TW" sz="1400" dirty="0">
                <a:solidFill>
                  <a:schemeClr val="tx1"/>
                </a:solidFill>
              </a:rPr>
              <a:t>is no need to determine which interrupt is accepted and branch to the starting address of the correlated ISR by software</a:t>
            </a:r>
            <a:r>
              <a:rPr lang="en-US" altLang="zh-TW" sz="1400" dirty="0" smtClean="0">
                <a:solidFill>
                  <a:schemeClr val="tx1"/>
                </a:solidFill>
              </a:rPr>
              <a:t>.) </a:t>
            </a:r>
          </a:p>
          <a:p>
            <a:pPr marL="285750" indent="-285750">
              <a:spcBef>
                <a:spcPts val="600"/>
              </a:spcBef>
              <a:buFont typeface="Wingdings" panose="05000000000000000000" pitchFamily="2" charset="2"/>
              <a:buChar char="l"/>
            </a:pPr>
            <a:r>
              <a:rPr lang="en-US" altLang="zh-TW" sz="1400" dirty="0" smtClean="0">
                <a:solidFill>
                  <a:schemeClr val="tx1"/>
                </a:solidFill>
              </a:rPr>
              <a:t>While </a:t>
            </a:r>
            <a:r>
              <a:rPr lang="en-US" altLang="zh-TW" sz="1400" dirty="0">
                <a:solidFill>
                  <a:schemeClr val="tx1"/>
                </a:solidFill>
              </a:rPr>
              <a:t>the starting address is fetched, NVIC will also automatically save processor state including the registers “PC, PSR, LR, R0~R3, R12” to the stack. </a:t>
            </a:r>
            <a:endParaRPr lang="en-US" altLang="zh-TW" sz="1400" dirty="0" smtClean="0">
              <a:solidFill>
                <a:schemeClr val="tx1"/>
              </a:solidFill>
            </a:endParaRPr>
          </a:p>
          <a:p>
            <a:pPr marL="285750" indent="-285750">
              <a:spcBef>
                <a:spcPts val="600"/>
              </a:spcBef>
              <a:buFont typeface="Wingdings" panose="05000000000000000000" pitchFamily="2" charset="2"/>
              <a:buChar char="l"/>
            </a:pPr>
            <a:r>
              <a:rPr lang="en-US" altLang="zh-TW" sz="1400" dirty="0" smtClean="0">
                <a:solidFill>
                  <a:schemeClr val="tx1"/>
                </a:solidFill>
              </a:rPr>
              <a:t>At </a:t>
            </a:r>
            <a:r>
              <a:rPr lang="en-US" altLang="zh-TW" sz="1400" dirty="0">
                <a:solidFill>
                  <a:schemeClr val="tx1"/>
                </a:solidFill>
              </a:rPr>
              <a:t>the end of the ISR, the NVIC will restore the mentioned registers from stack and resume the normal execution. Thus it will take less and deterministic time to process the interrupt request</a:t>
            </a:r>
            <a:r>
              <a:rPr lang="en-US" altLang="zh-TW" sz="1400" dirty="0" smtClean="0">
                <a:solidFill>
                  <a:schemeClr val="tx1"/>
                </a:solidFill>
              </a:rPr>
              <a:t>.</a:t>
            </a:r>
            <a:endParaRPr lang="en-US" altLang="zh-TW" sz="1400" dirty="0">
              <a:solidFill>
                <a:schemeClr val="tx1"/>
              </a:solidFill>
            </a:endParaRPr>
          </a:p>
        </p:txBody>
      </p:sp>
      <p:pic>
        <p:nvPicPr>
          <p:cNvPr id="2" name="圖片 1"/>
          <p:cNvPicPr>
            <a:picLocks noChangeAspect="1"/>
          </p:cNvPicPr>
          <p:nvPr/>
        </p:nvPicPr>
        <p:blipFill>
          <a:blip r:embed="rId2"/>
          <a:stretch>
            <a:fillRect/>
          </a:stretch>
        </p:blipFill>
        <p:spPr>
          <a:xfrm>
            <a:off x="1331640" y="2492896"/>
            <a:ext cx="6408712" cy="4262642"/>
          </a:xfrm>
          <a:prstGeom prst="rect">
            <a:avLst/>
          </a:prstGeom>
        </p:spPr>
      </p:pic>
      <p:sp>
        <p:nvSpPr>
          <p:cNvPr id="5"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24</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858469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4542910" cy="372603"/>
          </a:xfrm>
        </p:spPr>
        <p:txBody>
          <a:bodyPr/>
          <a:lstStyle/>
          <a:p>
            <a:pPr eaLnBrk="1" hangingPunct="1"/>
            <a:r>
              <a:rPr lang="en-US" altLang="zh-TW" dirty="0"/>
              <a:t>NUC140 System Interrupt Map</a:t>
            </a:r>
            <a:endParaRPr lang="en-US" altLang="zh-TW" sz="2800" dirty="0" smtClean="0"/>
          </a:p>
        </p:txBody>
      </p:sp>
      <p:pic>
        <p:nvPicPr>
          <p:cNvPr id="3" name="圖片 2"/>
          <p:cNvPicPr>
            <a:picLocks noChangeAspect="1"/>
          </p:cNvPicPr>
          <p:nvPr/>
        </p:nvPicPr>
        <p:blipFill>
          <a:blip r:embed="rId2"/>
          <a:stretch>
            <a:fillRect/>
          </a:stretch>
        </p:blipFill>
        <p:spPr>
          <a:xfrm>
            <a:off x="1475656" y="746246"/>
            <a:ext cx="6376377" cy="6067130"/>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25</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73157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1102866" cy="372603"/>
          </a:xfrm>
        </p:spPr>
        <p:txBody>
          <a:bodyPr/>
          <a:lstStyle/>
          <a:p>
            <a:pPr eaLnBrk="1" hangingPunct="1"/>
            <a:r>
              <a:rPr lang="it-IT" altLang="zh-TW" dirty="0" smtClean="0"/>
              <a:t>CMSIS</a:t>
            </a:r>
            <a:endParaRPr lang="en-US" altLang="zh-TW" sz="2800" dirty="0" smtClean="0"/>
          </a:p>
        </p:txBody>
      </p:sp>
      <p:sp>
        <p:nvSpPr>
          <p:cNvPr id="3" name="矩形 2"/>
          <p:cNvSpPr/>
          <p:nvPr/>
        </p:nvSpPr>
        <p:spPr>
          <a:xfrm>
            <a:off x="323528" y="764704"/>
            <a:ext cx="8176342" cy="3831818"/>
          </a:xfrm>
          <a:prstGeom prst="rect">
            <a:avLst/>
          </a:prstGeom>
        </p:spPr>
        <p:txBody>
          <a:bodyPr wrap="square">
            <a:spAutoFit/>
          </a:bodyPr>
          <a:lstStyle/>
          <a:p>
            <a:pPr marL="342900" indent="-342900">
              <a:buFont typeface="Wingdings" panose="05000000000000000000" pitchFamily="2" charset="2"/>
              <a:buChar char="n"/>
            </a:pPr>
            <a:r>
              <a:rPr lang="en-US" altLang="zh-TW" dirty="0" smtClean="0">
                <a:solidFill>
                  <a:schemeClr val="tx1"/>
                </a:solidFill>
              </a:rPr>
              <a:t>ARM </a:t>
            </a:r>
            <a:r>
              <a:rPr lang="en-US" altLang="zh-TW" dirty="0">
                <a:solidFill>
                  <a:schemeClr val="tx1"/>
                </a:solidFill>
              </a:rPr>
              <a:t>provides the </a:t>
            </a:r>
            <a:r>
              <a:rPr lang="en-US" altLang="zh-TW" dirty="0">
                <a:solidFill>
                  <a:schemeClr val="accent2"/>
                </a:solidFill>
              </a:rPr>
              <a:t>Cortex Microcontroller Software Interface Standard </a:t>
            </a:r>
            <a:r>
              <a:rPr lang="en-US" altLang="zh-TW" dirty="0">
                <a:solidFill>
                  <a:schemeClr val="tx1"/>
                </a:solidFill>
              </a:rPr>
              <a:t>(</a:t>
            </a:r>
            <a:r>
              <a:rPr lang="en-US" altLang="zh-TW" dirty="0">
                <a:solidFill>
                  <a:schemeClr val="accent2"/>
                </a:solidFill>
              </a:rPr>
              <a:t>CMSIS</a:t>
            </a:r>
            <a:r>
              <a:rPr lang="en-US" altLang="zh-TW" dirty="0">
                <a:solidFill>
                  <a:schemeClr val="tx1"/>
                </a:solidFill>
              </a:rPr>
              <a:t>) </a:t>
            </a:r>
            <a:r>
              <a:rPr lang="en-US" altLang="zh-TW" dirty="0" smtClean="0">
                <a:solidFill>
                  <a:schemeClr val="tx1"/>
                </a:solidFill>
              </a:rPr>
              <a:t>for programming </a:t>
            </a:r>
            <a:r>
              <a:rPr lang="en-US" altLang="zh-TW" dirty="0">
                <a:solidFill>
                  <a:schemeClr val="tx1"/>
                </a:solidFill>
              </a:rPr>
              <a:t>Cortex-M0 microcontrollers</a:t>
            </a:r>
            <a:r>
              <a:rPr lang="en-US" altLang="zh-TW" dirty="0" smtClean="0">
                <a:solidFill>
                  <a:schemeClr val="tx1"/>
                </a:solidFill>
              </a:rPr>
              <a:t>.</a:t>
            </a:r>
          </a:p>
          <a:p>
            <a:pPr marL="342900" indent="-342900">
              <a:spcBef>
                <a:spcPts val="600"/>
              </a:spcBef>
              <a:buFont typeface="Wingdings" panose="05000000000000000000" pitchFamily="2" charset="2"/>
              <a:buChar char="n"/>
            </a:pPr>
            <a:r>
              <a:rPr lang="en-US" altLang="zh-TW" dirty="0">
                <a:solidFill>
                  <a:schemeClr val="tx1"/>
                </a:solidFill>
              </a:rPr>
              <a:t>The CMSIS is an integrated part of </a:t>
            </a:r>
            <a:r>
              <a:rPr lang="en-US" altLang="zh-TW" dirty="0" smtClean="0">
                <a:solidFill>
                  <a:schemeClr val="tx1"/>
                </a:solidFill>
              </a:rPr>
              <a:t>the device </a:t>
            </a:r>
            <a:r>
              <a:rPr lang="en-US" altLang="zh-TW" dirty="0">
                <a:solidFill>
                  <a:schemeClr val="tx1"/>
                </a:solidFill>
              </a:rPr>
              <a:t>driver library. </a:t>
            </a:r>
            <a:endParaRPr lang="en-US" altLang="zh-TW" dirty="0" smtClean="0">
              <a:solidFill>
                <a:schemeClr val="tx1"/>
              </a:solidFill>
            </a:endParaRPr>
          </a:p>
          <a:p>
            <a:pPr marL="342900" indent="-342900">
              <a:spcBef>
                <a:spcPts val="600"/>
              </a:spcBef>
              <a:buFont typeface="Wingdings" panose="05000000000000000000" pitchFamily="2" charset="2"/>
              <a:buChar char="n"/>
            </a:pPr>
            <a:r>
              <a:rPr lang="en-US" altLang="zh-TW" dirty="0" smtClean="0">
                <a:solidFill>
                  <a:schemeClr val="tx1"/>
                </a:solidFill>
              </a:rPr>
              <a:t>For </a:t>
            </a:r>
            <a:r>
              <a:rPr lang="en-US" altLang="zh-TW" dirty="0">
                <a:solidFill>
                  <a:schemeClr val="tx1"/>
                </a:solidFill>
              </a:rPr>
              <a:t>a Cortex-M0 microcontroller system, CMSIS defines</a:t>
            </a:r>
            <a:r>
              <a:rPr lang="en-US" altLang="zh-TW" dirty="0" smtClean="0">
                <a:solidFill>
                  <a:schemeClr val="tx1"/>
                </a:solidFill>
              </a:rPr>
              <a:t>:</a:t>
            </a:r>
          </a:p>
          <a:p>
            <a:pPr marL="742950" lvl="1" indent="-285750">
              <a:spcBef>
                <a:spcPts val="600"/>
              </a:spcBef>
              <a:buFont typeface="Wingdings" panose="05000000000000000000" pitchFamily="2" charset="2"/>
              <a:buChar char="Ø"/>
            </a:pPr>
            <a:r>
              <a:rPr lang="en-US" altLang="zh-TW" dirty="0">
                <a:solidFill>
                  <a:schemeClr val="accent2"/>
                </a:solidFill>
              </a:rPr>
              <a:t>a common way to</a:t>
            </a:r>
            <a:r>
              <a:rPr lang="en-US" altLang="zh-TW" dirty="0">
                <a:solidFill>
                  <a:schemeClr val="tx1"/>
                </a:solidFill>
              </a:rPr>
              <a:t>:</a:t>
            </a:r>
          </a:p>
          <a:p>
            <a:pPr lvl="1">
              <a:spcBef>
                <a:spcPts val="600"/>
              </a:spcBef>
            </a:pPr>
            <a:r>
              <a:rPr lang="en-US" altLang="zh-TW" dirty="0" smtClean="0">
                <a:solidFill>
                  <a:schemeClr val="tx1"/>
                </a:solidFill>
              </a:rPr>
              <a:t>    — </a:t>
            </a:r>
            <a:r>
              <a:rPr lang="en-US" altLang="zh-TW" dirty="0">
                <a:solidFill>
                  <a:schemeClr val="tx1"/>
                </a:solidFill>
              </a:rPr>
              <a:t>access peripheral </a:t>
            </a:r>
            <a:r>
              <a:rPr lang="en-US" altLang="zh-TW" dirty="0" smtClean="0">
                <a:solidFill>
                  <a:schemeClr val="tx1"/>
                </a:solidFill>
              </a:rPr>
              <a:t>registers</a:t>
            </a:r>
          </a:p>
          <a:p>
            <a:pPr lvl="1">
              <a:spcBef>
                <a:spcPts val="600"/>
              </a:spcBef>
            </a:pPr>
            <a:r>
              <a:rPr lang="en-US" altLang="zh-TW" dirty="0" smtClean="0">
                <a:solidFill>
                  <a:schemeClr val="tx1"/>
                </a:solidFill>
              </a:rPr>
              <a:t>    — </a:t>
            </a:r>
            <a:r>
              <a:rPr lang="en-US" altLang="zh-TW" dirty="0">
                <a:solidFill>
                  <a:schemeClr val="tx1"/>
                </a:solidFill>
              </a:rPr>
              <a:t>define exception </a:t>
            </a:r>
            <a:r>
              <a:rPr lang="en-US" altLang="zh-TW" dirty="0" smtClean="0">
                <a:solidFill>
                  <a:schemeClr val="tx1"/>
                </a:solidFill>
              </a:rPr>
              <a:t>vectors</a:t>
            </a:r>
          </a:p>
          <a:p>
            <a:pPr marL="742950" lvl="1" indent="-285750">
              <a:spcBef>
                <a:spcPts val="600"/>
              </a:spcBef>
              <a:buFont typeface="Wingdings" panose="05000000000000000000" pitchFamily="2" charset="2"/>
              <a:buChar char="Ø"/>
            </a:pPr>
            <a:r>
              <a:rPr lang="en-US" altLang="zh-TW" dirty="0" smtClean="0">
                <a:solidFill>
                  <a:schemeClr val="accent2"/>
                </a:solidFill>
              </a:rPr>
              <a:t>the </a:t>
            </a:r>
            <a:r>
              <a:rPr lang="en-US" altLang="zh-TW" dirty="0">
                <a:solidFill>
                  <a:schemeClr val="accent2"/>
                </a:solidFill>
              </a:rPr>
              <a:t>names of</a:t>
            </a:r>
            <a:r>
              <a:rPr lang="en-US" altLang="zh-TW" dirty="0">
                <a:solidFill>
                  <a:schemeClr val="tx1"/>
                </a:solidFill>
              </a:rPr>
              <a:t>:</a:t>
            </a:r>
          </a:p>
          <a:p>
            <a:pPr lvl="1">
              <a:spcBef>
                <a:spcPts val="600"/>
              </a:spcBef>
            </a:pPr>
            <a:r>
              <a:rPr lang="en-US" altLang="zh-TW" dirty="0" smtClean="0">
                <a:solidFill>
                  <a:schemeClr val="tx1"/>
                </a:solidFill>
              </a:rPr>
              <a:t>    — </a:t>
            </a:r>
            <a:r>
              <a:rPr lang="en-US" altLang="zh-TW" dirty="0">
                <a:solidFill>
                  <a:schemeClr val="tx1"/>
                </a:solidFill>
              </a:rPr>
              <a:t>the registers of the core peripherals</a:t>
            </a:r>
          </a:p>
          <a:p>
            <a:pPr lvl="1">
              <a:spcBef>
                <a:spcPts val="600"/>
              </a:spcBef>
            </a:pPr>
            <a:r>
              <a:rPr lang="en-US" altLang="zh-TW" dirty="0" smtClean="0">
                <a:solidFill>
                  <a:schemeClr val="tx1"/>
                </a:solidFill>
              </a:rPr>
              <a:t>    — </a:t>
            </a:r>
            <a:r>
              <a:rPr lang="en-US" altLang="zh-TW" dirty="0">
                <a:solidFill>
                  <a:schemeClr val="tx1"/>
                </a:solidFill>
              </a:rPr>
              <a:t>the core exception </a:t>
            </a:r>
            <a:r>
              <a:rPr lang="en-US" altLang="zh-TW" dirty="0" smtClean="0">
                <a:solidFill>
                  <a:schemeClr val="tx1"/>
                </a:solidFill>
              </a:rPr>
              <a:t>vectors</a:t>
            </a:r>
          </a:p>
          <a:p>
            <a:pPr marL="742950" lvl="1" indent="-285750">
              <a:spcBef>
                <a:spcPts val="600"/>
              </a:spcBef>
              <a:buFont typeface="Wingdings" panose="05000000000000000000" pitchFamily="2" charset="2"/>
              <a:buChar char="Ø"/>
            </a:pPr>
            <a:r>
              <a:rPr lang="en-US" altLang="zh-TW" dirty="0">
                <a:solidFill>
                  <a:schemeClr val="tx1"/>
                </a:solidFill>
              </a:rPr>
              <a:t>a device-independent interface for RTOS kernels.</a:t>
            </a:r>
            <a:endParaRPr lang="en-US" altLang="zh-TW" dirty="0" smtClean="0">
              <a:solidFill>
                <a:schemeClr val="tx1"/>
              </a:solidFill>
            </a:endParaRPr>
          </a:p>
        </p:txBody>
      </p:sp>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3</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08229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3852017" cy="372603"/>
          </a:xfrm>
        </p:spPr>
        <p:txBody>
          <a:bodyPr/>
          <a:lstStyle/>
          <a:p>
            <a:pPr eaLnBrk="1" hangingPunct="1"/>
            <a:r>
              <a:rPr lang="en-US" altLang="zh-TW" dirty="0"/>
              <a:t>Using CMSIS in a </a:t>
            </a:r>
            <a:r>
              <a:rPr lang="en-US" altLang="zh-TW" dirty="0" smtClean="0"/>
              <a:t>project</a:t>
            </a:r>
            <a:endParaRPr lang="en-US" altLang="zh-TW" sz="2800" dirty="0" smtClean="0"/>
          </a:p>
        </p:txBody>
      </p:sp>
      <p:pic>
        <p:nvPicPr>
          <p:cNvPr id="2" name="圖片 1"/>
          <p:cNvPicPr>
            <a:picLocks noChangeAspect="1"/>
          </p:cNvPicPr>
          <p:nvPr/>
        </p:nvPicPr>
        <p:blipFill>
          <a:blip r:embed="rId2"/>
          <a:stretch>
            <a:fillRect/>
          </a:stretch>
        </p:blipFill>
        <p:spPr>
          <a:xfrm>
            <a:off x="467544" y="764703"/>
            <a:ext cx="8352928" cy="5995389"/>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4</a:t>
            </a:fld>
            <a:endParaRPr lang="en-US" altLang="zh-TW" sz="1400" b="1" dirty="0" smtClean="0">
              <a:solidFill>
                <a:srgbClr val="0000FF"/>
              </a:solidFill>
              <a:ea typeface="新細明體" panose="02020500000000000000" pitchFamily="18" charset="-120"/>
            </a:endParaRPr>
          </a:p>
        </p:txBody>
      </p:sp>
      <p:sp>
        <p:nvSpPr>
          <p:cNvPr id="3" name="矩形 2"/>
          <p:cNvSpPr/>
          <p:nvPr/>
        </p:nvSpPr>
        <p:spPr bwMode="auto">
          <a:xfrm>
            <a:off x="1979712" y="1268760"/>
            <a:ext cx="936104" cy="576064"/>
          </a:xfrm>
          <a:prstGeom prst="rect">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7" name="矩形 6"/>
          <p:cNvSpPr/>
          <p:nvPr/>
        </p:nvSpPr>
        <p:spPr bwMode="auto">
          <a:xfrm>
            <a:off x="2963441" y="2060849"/>
            <a:ext cx="1152128" cy="686172"/>
          </a:xfrm>
          <a:prstGeom prst="rect">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8" name="矩形 7"/>
          <p:cNvSpPr/>
          <p:nvPr/>
        </p:nvSpPr>
        <p:spPr bwMode="auto">
          <a:xfrm>
            <a:off x="4332163" y="1791866"/>
            <a:ext cx="815901" cy="631119"/>
          </a:xfrm>
          <a:prstGeom prst="rect">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9" name="矩形 8"/>
          <p:cNvSpPr/>
          <p:nvPr/>
        </p:nvSpPr>
        <p:spPr bwMode="auto">
          <a:xfrm>
            <a:off x="2051720" y="3933056"/>
            <a:ext cx="778570" cy="388452"/>
          </a:xfrm>
          <a:prstGeom prst="rect">
            <a:avLst/>
          </a:prstGeom>
          <a:noFill/>
          <a:ln w="127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Tree>
    <p:extLst>
      <p:ext uri="{BB962C8B-B14F-4D97-AF65-F5344CB8AC3E}">
        <p14:creationId xmlns:p14="http://schemas.microsoft.com/office/powerpoint/2010/main" val="424374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2245808" cy="372603"/>
          </a:xfrm>
        </p:spPr>
        <p:txBody>
          <a:bodyPr/>
          <a:lstStyle/>
          <a:p>
            <a:pPr eaLnBrk="1" hangingPunct="1"/>
            <a:r>
              <a:rPr lang="it-IT" altLang="zh-TW" dirty="0" smtClean="0"/>
              <a:t>Files in CMSIS</a:t>
            </a:r>
            <a:endParaRPr lang="en-US" altLang="zh-TW" sz="2800" dirty="0" smtClean="0"/>
          </a:p>
        </p:txBody>
      </p:sp>
      <p:pic>
        <p:nvPicPr>
          <p:cNvPr id="2" name="圖片 1"/>
          <p:cNvPicPr>
            <a:picLocks noChangeAspect="1"/>
          </p:cNvPicPr>
          <p:nvPr/>
        </p:nvPicPr>
        <p:blipFill>
          <a:blip r:embed="rId2"/>
          <a:stretch>
            <a:fillRect/>
          </a:stretch>
        </p:blipFill>
        <p:spPr>
          <a:xfrm>
            <a:off x="323528" y="736351"/>
            <a:ext cx="8496944" cy="5921307"/>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5</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1317782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2761975" cy="372603"/>
          </a:xfrm>
        </p:spPr>
        <p:txBody>
          <a:bodyPr/>
          <a:lstStyle/>
          <a:p>
            <a:pPr eaLnBrk="1" hangingPunct="1"/>
            <a:r>
              <a:rPr lang="it-IT" altLang="zh-TW" dirty="0" smtClean="0"/>
              <a:t>A</a:t>
            </a:r>
            <a:r>
              <a:rPr lang="zh-TW" altLang="en-US" dirty="0" smtClean="0"/>
              <a:t> </a:t>
            </a:r>
            <a:r>
              <a:rPr lang="it-IT" altLang="zh-TW" dirty="0" smtClean="0"/>
              <a:t>CMSIS Example</a:t>
            </a:r>
            <a:endParaRPr lang="en-US" altLang="zh-TW" sz="2800" dirty="0" smtClean="0"/>
          </a:p>
        </p:txBody>
      </p:sp>
      <p:pic>
        <p:nvPicPr>
          <p:cNvPr id="3" name="圖片 2"/>
          <p:cNvPicPr>
            <a:picLocks noChangeAspect="1"/>
          </p:cNvPicPr>
          <p:nvPr/>
        </p:nvPicPr>
        <p:blipFill>
          <a:blip r:embed="rId2"/>
          <a:stretch>
            <a:fillRect/>
          </a:stretch>
        </p:blipFill>
        <p:spPr>
          <a:xfrm>
            <a:off x="539552" y="908720"/>
            <a:ext cx="8178435" cy="4824536"/>
          </a:xfrm>
          <a:prstGeom prst="rect">
            <a:avLst/>
          </a:prstGeom>
        </p:spPr>
      </p:pic>
      <p:sp>
        <p:nvSpPr>
          <p:cNvPr id="4"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6</a:t>
            </a:fld>
            <a:endParaRPr lang="en-US" altLang="zh-TW" sz="1400" b="1" dirty="0" smtClean="0">
              <a:solidFill>
                <a:srgbClr val="0000FF"/>
              </a:solidFill>
              <a:ea typeface="新細明體" panose="02020500000000000000" pitchFamily="18" charset="-120"/>
            </a:endParaRPr>
          </a:p>
        </p:txBody>
      </p:sp>
    </p:spTree>
    <p:extLst>
      <p:ext uri="{BB962C8B-B14F-4D97-AF65-F5344CB8AC3E}">
        <p14:creationId xmlns:p14="http://schemas.microsoft.com/office/powerpoint/2010/main" val="3517427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5940729" cy="372603"/>
          </a:xfrm>
        </p:spPr>
        <p:txBody>
          <a:bodyPr/>
          <a:lstStyle/>
          <a:p>
            <a:pPr eaLnBrk="1" hangingPunct="1"/>
            <a:r>
              <a:rPr lang="en-US" altLang="zh-TW" dirty="0" smtClean="0"/>
              <a:t>Casting </a:t>
            </a:r>
            <a:r>
              <a:rPr lang="en-US" altLang="zh-TW" dirty="0"/>
              <a:t>a memory address to a pointer</a:t>
            </a:r>
            <a:endParaRPr lang="en-US" altLang="zh-TW" sz="2800" dirty="0" smtClean="0"/>
          </a:p>
        </p:txBody>
      </p:sp>
      <p:sp>
        <p:nvSpPr>
          <p:cNvPr id="7" name="矩形 6"/>
          <p:cNvSpPr/>
          <p:nvPr/>
        </p:nvSpPr>
        <p:spPr>
          <a:xfrm>
            <a:off x="323528" y="910350"/>
            <a:ext cx="8176342" cy="400110"/>
          </a:xfrm>
          <a:prstGeom prst="rect">
            <a:avLst/>
          </a:prstGeom>
        </p:spPr>
        <p:txBody>
          <a:bodyPr wrap="square">
            <a:spAutoFit/>
          </a:bodyPr>
          <a:lstStyle/>
          <a:p>
            <a:pPr marL="342900" indent="-342900">
              <a:buFont typeface="Wingdings" panose="05000000000000000000" pitchFamily="2" charset="2"/>
              <a:buChar char="n"/>
            </a:pPr>
            <a:r>
              <a:rPr lang="en-US" altLang="zh-TW" sz="2000" dirty="0" smtClean="0">
                <a:solidFill>
                  <a:schemeClr val="accent2"/>
                </a:solidFill>
              </a:rPr>
              <a:t>There are three ways to cast a memory address to a pointer.</a:t>
            </a:r>
          </a:p>
        </p:txBody>
      </p:sp>
      <p:sp>
        <p:nvSpPr>
          <p:cNvPr id="5"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7</a:t>
            </a:fld>
            <a:endParaRPr lang="en-US" altLang="zh-TW" sz="1400" b="1" dirty="0" smtClean="0">
              <a:solidFill>
                <a:srgbClr val="0000FF"/>
              </a:solidFill>
              <a:ea typeface="新細明體" panose="02020500000000000000" pitchFamily="18" charset="-120"/>
            </a:endParaRPr>
          </a:p>
        </p:txBody>
      </p:sp>
      <p:pic>
        <p:nvPicPr>
          <p:cNvPr id="3" name="圖片 2"/>
          <p:cNvPicPr>
            <a:picLocks noChangeAspect="1"/>
          </p:cNvPicPr>
          <p:nvPr/>
        </p:nvPicPr>
        <p:blipFill>
          <a:blip r:embed="rId2"/>
          <a:stretch>
            <a:fillRect/>
          </a:stretch>
        </p:blipFill>
        <p:spPr>
          <a:xfrm>
            <a:off x="179512" y="1547792"/>
            <a:ext cx="8820150" cy="4848225"/>
          </a:xfrm>
          <a:prstGeom prst="rect">
            <a:avLst/>
          </a:prstGeom>
        </p:spPr>
      </p:pic>
      <p:sp>
        <p:nvSpPr>
          <p:cNvPr id="8" name="圓角矩形 7"/>
          <p:cNvSpPr/>
          <p:nvPr/>
        </p:nvSpPr>
        <p:spPr bwMode="auto">
          <a:xfrm>
            <a:off x="2339752" y="1562673"/>
            <a:ext cx="792088" cy="229807"/>
          </a:xfrm>
          <a:prstGeom prst="roundRect">
            <a:avLst/>
          </a:prstGeom>
          <a:solidFill>
            <a:srgbClr val="FFC000">
              <a:alpha val="30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Tree>
    <p:extLst>
      <p:ext uri="{BB962C8B-B14F-4D97-AF65-F5344CB8AC3E}">
        <p14:creationId xmlns:p14="http://schemas.microsoft.com/office/powerpoint/2010/main" val="1187066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5940729" cy="372603"/>
          </a:xfrm>
        </p:spPr>
        <p:txBody>
          <a:bodyPr/>
          <a:lstStyle/>
          <a:p>
            <a:pPr eaLnBrk="1" hangingPunct="1"/>
            <a:r>
              <a:rPr lang="en-US" altLang="zh-TW" dirty="0"/>
              <a:t>Example registers definition for a UART</a:t>
            </a:r>
            <a:endParaRPr lang="en-US" altLang="zh-TW" sz="2800" dirty="0" smtClean="0"/>
          </a:p>
        </p:txBody>
      </p:sp>
      <p:pic>
        <p:nvPicPr>
          <p:cNvPr id="4" name="圖片 3"/>
          <p:cNvPicPr>
            <a:picLocks noChangeAspect="1"/>
          </p:cNvPicPr>
          <p:nvPr/>
        </p:nvPicPr>
        <p:blipFill>
          <a:blip r:embed="rId2"/>
          <a:stretch>
            <a:fillRect/>
          </a:stretch>
        </p:blipFill>
        <p:spPr>
          <a:xfrm>
            <a:off x="1187624" y="2020228"/>
            <a:ext cx="6373869" cy="4687277"/>
          </a:xfrm>
          <a:prstGeom prst="rect">
            <a:avLst/>
          </a:prstGeom>
        </p:spPr>
      </p:pic>
      <p:sp>
        <p:nvSpPr>
          <p:cNvPr id="7" name="矩形 6"/>
          <p:cNvSpPr/>
          <p:nvPr/>
        </p:nvSpPr>
        <p:spPr>
          <a:xfrm>
            <a:off x="323528" y="711567"/>
            <a:ext cx="8176342" cy="1277273"/>
          </a:xfrm>
          <a:prstGeom prst="rect">
            <a:avLst/>
          </a:prstGeom>
        </p:spPr>
        <p:txBody>
          <a:bodyPr wrap="square">
            <a:spAutoFit/>
          </a:bodyPr>
          <a:lstStyle/>
          <a:p>
            <a:pPr marL="342900" indent="-342900">
              <a:buFont typeface="Wingdings" panose="05000000000000000000" pitchFamily="2" charset="2"/>
              <a:buChar char="n"/>
            </a:pPr>
            <a:r>
              <a:rPr lang="en-US" altLang="zh-TW" dirty="0" smtClean="0">
                <a:solidFill>
                  <a:schemeClr val="tx1"/>
                </a:solidFill>
              </a:rPr>
              <a:t>Define </a:t>
            </a:r>
            <a:r>
              <a:rPr lang="en-US" altLang="zh-TW" dirty="0">
                <a:solidFill>
                  <a:schemeClr val="accent2"/>
                </a:solidFill>
              </a:rPr>
              <a:t>the peripheral register set </a:t>
            </a:r>
            <a:r>
              <a:rPr lang="en-US" altLang="zh-TW" dirty="0">
                <a:solidFill>
                  <a:schemeClr val="tx1"/>
                </a:solidFill>
              </a:rPr>
              <a:t>as </a:t>
            </a:r>
            <a:r>
              <a:rPr lang="en-US" altLang="zh-TW" dirty="0">
                <a:solidFill>
                  <a:schemeClr val="accent2"/>
                </a:solidFill>
              </a:rPr>
              <a:t>a data structure</a:t>
            </a:r>
            <a:r>
              <a:rPr lang="en-US" altLang="zh-TW" dirty="0">
                <a:solidFill>
                  <a:schemeClr val="tx1"/>
                </a:solidFill>
              </a:rPr>
              <a:t> and define </a:t>
            </a:r>
            <a:r>
              <a:rPr lang="en-US" altLang="zh-TW" dirty="0" smtClean="0">
                <a:solidFill>
                  <a:schemeClr val="tx1"/>
                </a:solidFill>
              </a:rPr>
              <a:t>the peripheral </a:t>
            </a:r>
            <a:r>
              <a:rPr lang="en-US" altLang="zh-TW" dirty="0">
                <a:solidFill>
                  <a:schemeClr val="tx1"/>
                </a:solidFill>
              </a:rPr>
              <a:t>as </a:t>
            </a:r>
            <a:r>
              <a:rPr lang="en-US" altLang="zh-TW" dirty="0">
                <a:solidFill>
                  <a:schemeClr val="accent2"/>
                </a:solidFill>
              </a:rPr>
              <a:t>a memory pointer </a:t>
            </a:r>
            <a:r>
              <a:rPr lang="en-US" altLang="zh-TW" dirty="0">
                <a:solidFill>
                  <a:schemeClr val="tx1"/>
                </a:solidFill>
              </a:rPr>
              <a:t>to this data structure</a:t>
            </a:r>
            <a:r>
              <a:rPr lang="en-US" altLang="zh-TW" dirty="0" smtClean="0">
                <a:solidFill>
                  <a:schemeClr val="tx1"/>
                </a:solidFill>
              </a:rPr>
              <a:t>.</a:t>
            </a:r>
          </a:p>
          <a:p>
            <a:pPr marL="342900" indent="-342900">
              <a:spcBef>
                <a:spcPts val="600"/>
              </a:spcBef>
              <a:buFont typeface="Wingdings" panose="05000000000000000000" pitchFamily="2" charset="2"/>
              <a:buChar char="n"/>
            </a:pPr>
            <a:r>
              <a:rPr lang="en-US" altLang="zh-TW" dirty="0">
                <a:solidFill>
                  <a:schemeClr val="tx1"/>
                </a:solidFill>
              </a:rPr>
              <a:t>With this arrangement, the same register data structure for the peripheral can be </a:t>
            </a:r>
            <a:r>
              <a:rPr lang="en-US" altLang="zh-TW" dirty="0" smtClean="0">
                <a:solidFill>
                  <a:schemeClr val="tx1"/>
                </a:solidFill>
              </a:rPr>
              <a:t>shared between </a:t>
            </a:r>
            <a:r>
              <a:rPr lang="en-US" altLang="zh-TW" dirty="0">
                <a:solidFill>
                  <a:schemeClr val="accent2"/>
                </a:solidFill>
              </a:rPr>
              <a:t>multiple </a:t>
            </a:r>
            <a:r>
              <a:rPr lang="en-US" altLang="zh-TW" dirty="0" smtClean="0">
                <a:solidFill>
                  <a:schemeClr val="accent2"/>
                </a:solidFill>
              </a:rPr>
              <a:t>instantiations.</a:t>
            </a:r>
            <a:endParaRPr lang="en-US" altLang="zh-TW" dirty="0">
              <a:solidFill>
                <a:schemeClr val="accent2"/>
              </a:solidFill>
            </a:endParaRPr>
          </a:p>
        </p:txBody>
      </p:sp>
      <p:sp>
        <p:nvSpPr>
          <p:cNvPr id="5"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8</a:t>
            </a:fld>
            <a:endParaRPr lang="en-US" altLang="zh-TW" sz="1400" b="1" dirty="0" smtClean="0">
              <a:solidFill>
                <a:srgbClr val="0000FF"/>
              </a:solidFill>
              <a:ea typeface="新細明體" panose="02020500000000000000" pitchFamily="18" charset="-120"/>
            </a:endParaRPr>
          </a:p>
        </p:txBody>
      </p:sp>
      <p:sp>
        <p:nvSpPr>
          <p:cNvPr id="8" name="圓角矩形 7"/>
          <p:cNvSpPr/>
          <p:nvPr/>
        </p:nvSpPr>
        <p:spPr bwMode="auto">
          <a:xfrm>
            <a:off x="1475656" y="5733256"/>
            <a:ext cx="1512168" cy="216024"/>
          </a:xfrm>
          <a:prstGeom prst="roundRect">
            <a:avLst/>
          </a:prstGeom>
          <a:solidFill>
            <a:srgbClr val="FFC000">
              <a:alpha val="30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Tree>
    <p:extLst>
      <p:ext uri="{BB962C8B-B14F-4D97-AF65-F5344CB8AC3E}">
        <p14:creationId xmlns:p14="http://schemas.microsoft.com/office/powerpoint/2010/main" val="2301793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270421"/>
            <a:ext cx="5767605" cy="372603"/>
          </a:xfrm>
        </p:spPr>
        <p:txBody>
          <a:bodyPr/>
          <a:lstStyle/>
          <a:p>
            <a:pPr eaLnBrk="1" hangingPunct="1"/>
            <a:r>
              <a:rPr lang="en-US" altLang="zh-TW" dirty="0" smtClean="0"/>
              <a:t>Control </a:t>
            </a:r>
            <a:r>
              <a:rPr lang="en-US" altLang="zh-TW" dirty="0"/>
              <a:t>registers definition for a UART</a:t>
            </a:r>
            <a:endParaRPr lang="en-US" altLang="zh-TW" sz="2800" dirty="0" smtClean="0"/>
          </a:p>
        </p:txBody>
      </p:sp>
      <p:pic>
        <p:nvPicPr>
          <p:cNvPr id="3" name="圖片 2"/>
          <p:cNvPicPr>
            <a:picLocks noChangeAspect="1"/>
          </p:cNvPicPr>
          <p:nvPr/>
        </p:nvPicPr>
        <p:blipFill>
          <a:blip r:embed="rId2"/>
          <a:stretch>
            <a:fillRect/>
          </a:stretch>
        </p:blipFill>
        <p:spPr>
          <a:xfrm>
            <a:off x="1187624" y="1554203"/>
            <a:ext cx="6974826" cy="4714090"/>
          </a:xfrm>
          <a:prstGeom prst="rect">
            <a:avLst/>
          </a:prstGeom>
        </p:spPr>
      </p:pic>
      <p:sp>
        <p:nvSpPr>
          <p:cNvPr id="4" name="矩形 3"/>
          <p:cNvSpPr/>
          <p:nvPr/>
        </p:nvSpPr>
        <p:spPr>
          <a:xfrm>
            <a:off x="323528" y="764704"/>
            <a:ext cx="8176342" cy="646331"/>
          </a:xfrm>
          <a:prstGeom prst="rect">
            <a:avLst/>
          </a:prstGeom>
        </p:spPr>
        <p:txBody>
          <a:bodyPr wrap="square">
            <a:spAutoFit/>
          </a:bodyPr>
          <a:lstStyle/>
          <a:p>
            <a:pPr marL="342900" indent="-342900">
              <a:buFont typeface="Wingdings" panose="05000000000000000000" pitchFamily="2" charset="2"/>
              <a:buChar char="n"/>
            </a:pPr>
            <a:r>
              <a:rPr lang="en-US" altLang="zh-TW" dirty="0" smtClean="0">
                <a:solidFill>
                  <a:schemeClr val="tx1"/>
                </a:solidFill>
              </a:rPr>
              <a:t>A </a:t>
            </a:r>
            <a:r>
              <a:rPr lang="en-US" altLang="zh-TW" dirty="0">
                <a:solidFill>
                  <a:schemeClr val="tx1"/>
                </a:solidFill>
              </a:rPr>
              <a:t>function developed for the peripherals can be shared </a:t>
            </a:r>
            <a:r>
              <a:rPr lang="en-US" altLang="zh-TW" dirty="0" smtClean="0">
                <a:solidFill>
                  <a:schemeClr val="tx1"/>
                </a:solidFill>
              </a:rPr>
              <a:t>between multiple </a:t>
            </a:r>
            <a:r>
              <a:rPr lang="en-US" altLang="zh-TW" dirty="0">
                <a:solidFill>
                  <a:schemeClr val="tx1"/>
                </a:solidFill>
              </a:rPr>
              <a:t>units </a:t>
            </a:r>
            <a:r>
              <a:rPr lang="en-US" altLang="zh-TW" dirty="0">
                <a:solidFill>
                  <a:schemeClr val="accent2"/>
                </a:solidFill>
              </a:rPr>
              <a:t>by passing the base pointer to the function</a:t>
            </a:r>
            <a:r>
              <a:rPr lang="en-US" altLang="zh-TW" dirty="0">
                <a:solidFill>
                  <a:schemeClr val="tx1"/>
                </a:solidFill>
              </a:rPr>
              <a:t>.</a:t>
            </a:r>
            <a:endParaRPr lang="en-US" altLang="zh-TW" dirty="0" smtClean="0">
              <a:solidFill>
                <a:schemeClr val="tx1"/>
              </a:solidFill>
            </a:endParaRPr>
          </a:p>
        </p:txBody>
      </p:sp>
      <p:sp>
        <p:nvSpPr>
          <p:cNvPr id="5" name="投影片編號版面配置區 3"/>
          <p:cNvSpPr txBox="1">
            <a:spLocks/>
          </p:cNvSpPr>
          <p:nvPr/>
        </p:nvSpPr>
        <p:spPr>
          <a:xfrm>
            <a:off x="7239000" y="6400800"/>
            <a:ext cx="1905000" cy="457200"/>
          </a:xfrm>
          <a:prstGeom prst="rect">
            <a:avLst/>
          </a:prstGeom>
          <a:noFill/>
        </p:spPr>
        <p:txBody>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accent1"/>
                </a:solidFill>
                <a:latin typeface="Arial" panose="020B0604020202020204" pitchFamily="34" charset="0"/>
                <a:ea typeface="+mn-ea"/>
                <a:cs typeface="+mn-cs"/>
              </a:defRPr>
            </a:lvl9pPr>
          </a:lstStyle>
          <a:p>
            <a:pPr algn="r" eaLnBrk="1" hangingPunct="1">
              <a:defRPr/>
            </a:pPr>
            <a:fld id="{9CA9ED92-65D7-4721-8117-60AE27A4DBB8}" type="slidenum">
              <a:rPr lang="en-US" altLang="zh-TW" sz="1400" b="1" smtClean="0">
                <a:solidFill>
                  <a:srgbClr val="0000FF"/>
                </a:solidFill>
                <a:ea typeface="新細明體" panose="02020500000000000000" pitchFamily="18" charset="-120"/>
              </a:rPr>
              <a:pPr algn="r" eaLnBrk="1" hangingPunct="1">
                <a:defRPr/>
              </a:pPr>
              <a:t>9</a:t>
            </a:fld>
            <a:endParaRPr lang="en-US" altLang="zh-TW" sz="1400" b="1" dirty="0" smtClean="0">
              <a:solidFill>
                <a:srgbClr val="0000FF"/>
              </a:solidFill>
              <a:ea typeface="新細明體" panose="02020500000000000000" pitchFamily="18" charset="-120"/>
            </a:endParaRPr>
          </a:p>
        </p:txBody>
      </p:sp>
      <p:sp>
        <p:nvSpPr>
          <p:cNvPr id="7" name="圓角矩形 6"/>
          <p:cNvSpPr/>
          <p:nvPr/>
        </p:nvSpPr>
        <p:spPr bwMode="auto">
          <a:xfrm>
            <a:off x="2699792" y="1772816"/>
            <a:ext cx="1440160" cy="216024"/>
          </a:xfrm>
          <a:prstGeom prst="roundRect">
            <a:avLst/>
          </a:prstGeom>
          <a:solidFill>
            <a:srgbClr val="FFC000">
              <a:alpha val="30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8" name="圓角矩形 7"/>
          <p:cNvSpPr/>
          <p:nvPr/>
        </p:nvSpPr>
        <p:spPr bwMode="auto">
          <a:xfrm>
            <a:off x="2555776" y="3689893"/>
            <a:ext cx="1440160" cy="216024"/>
          </a:xfrm>
          <a:prstGeom prst="roundRect">
            <a:avLst/>
          </a:prstGeom>
          <a:solidFill>
            <a:srgbClr val="FFC000">
              <a:alpha val="30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
        <p:nvSpPr>
          <p:cNvPr id="9" name="圓角矩形 8"/>
          <p:cNvSpPr/>
          <p:nvPr/>
        </p:nvSpPr>
        <p:spPr bwMode="auto">
          <a:xfrm>
            <a:off x="2411760" y="5229200"/>
            <a:ext cx="1440160" cy="216024"/>
          </a:xfrm>
          <a:prstGeom prst="roundRect">
            <a:avLst/>
          </a:prstGeom>
          <a:solidFill>
            <a:srgbClr val="FFC000">
              <a:alpha val="30000"/>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accent1"/>
              </a:solidFill>
              <a:effectLst/>
              <a:latin typeface="Arial" pitchFamily="34" charset="0"/>
            </a:endParaRPr>
          </a:p>
        </p:txBody>
      </p:sp>
    </p:spTree>
    <p:extLst>
      <p:ext uri="{BB962C8B-B14F-4D97-AF65-F5344CB8AC3E}">
        <p14:creationId xmlns:p14="http://schemas.microsoft.com/office/powerpoint/2010/main" val="3451681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1_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華康新特圓體"/>
        <a:cs typeface="新細明體"/>
      </a:majorFont>
      <a:minorFont>
        <a:latin typeface="Arial"/>
        <a:ea typeface="華康中圓體(P)"/>
        <a:cs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4118</TotalTime>
  <Pages>47</Pages>
  <Words>1233</Words>
  <Application>Microsoft Office PowerPoint</Application>
  <PresentationFormat>Letter 紙張 (8.5x11 英吋)</PresentationFormat>
  <Paragraphs>209</Paragraphs>
  <Slides>25</Slides>
  <Notes>1</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25</vt:i4>
      </vt:variant>
    </vt:vector>
  </HeadingPairs>
  <TitlesOfParts>
    <vt:vector size="38" baseType="lpstr">
      <vt:lpstr>Adobe Gothic Std B</vt:lpstr>
      <vt:lpstr>Adobe 黑体 Std R</vt:lpstr>
      <vt:lpstr>Adobe 繁黑體 Std B</vt:lpstr>
      <vt:lpstr>Arial Unicode MS</vt:lpstr>
      <vt:lpstr>華康中圓體(P)</vt:lpstr>
      <vt:lpstr>華康新特圓體</vt:lpstr>
      <vt:lpstr>新細明體</vt:lpstr>
      <vt:lpstr>標楷體</vt:lpstr>
      <vt:lpstr>Arial</vt:lpstr>
      <vt:lpstr>Times New Roman</vt:lpstr>
      <vt:lpstr>Wingdings</vt:lpstr>
      <vt:lpstr>1_Default Design</vt:lpstr>
      <vt:lpstr>Network</vt:lpstr>
      <vt:lpstr>Cortex-M0 Programming (II)</vt:lpstr>
      <vt:lpstr>Running C program on NUC140 </vt:lpstr>
      <vt:lpstr>CMSIS</vt:lpstr>
      <vt:lpstr>Using CMSIS in a project</vt:lpstr>
      <vt:lpstr>Files in CMSIS</vt:lpstr>
      <vt:lpstr>A CMSIS Example</vt:lpstr>
      <vt:lpstr>Casting a memory address to a pointer</vt:lpstr>
      <vt:lpstr>Example registers definition for a UART</vt:lpstr>
      <vt:lpstr>Control registers definition for a UART</vt:lpstr>
      <vt:lpstr>NUC140 Features</vt:lpstr>
      <vt:lpstr>NUC140 MCU block diagram</vt:lpstr>
      <vt:lpstr>Block Diagram</vt:lpstr>
      <vt:lpstr>PowerPoint 簡報</vt:lpstr>
      <vt:lpstr>Memory Map (revisited) </vt:lpstr>
      <vt:lpstr>Peripheral Programming</vt:lpstr>
      <vt:lpstr>Peripheral Programming</vt:lpstr>
      <vt:lpstr>Peripheral Programming</vt:lpstr>
      <vt:lpstr>General MCU Interfacing (Revisited)</vt:lpstr>
      <vt:lpstr>General MCU Interfacing</vt:lpstr>
      <vt:lpstr>NUC140 General Purpose I/O (GPIO) </vt:lpstr>
      <vt:lpstr>GPIO Register Map </vt:lpstr>
      <vt:lpstr>NUC140 Timer Controller (TMR) </vt:lpstr>
      <vt:lpstr>Nested Vectored Interrupt Controller (NVIC)</vt:lpstr>
      <vt:lpstr>NUC140 System Interrupt Map</vt:lpstr>
      <vt:lpstr>NUC140 System Interrupt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ENGIN112 - lecture 2</dc:title>
  <dc:subject/>
  <dc:creator>Russ Tessier</dc:creator>
  <cp:keywords/>
  <dc:description/>
  <cp:lastModifiedBy>陳德生</cp:lastModifiedBy>
  <cp:revision>444</cp:revision>
  <cp:lastPrinted>1997-08-27T08:28:34Z</cp:lastPrinted>
  <dcterms:created xsi:type="dcterms:W3CDTF">1997-08-19T16:58:46Z</dcterms:created>
  <dcterms:modified xsi:type="dcterms:W3CDTF">2025-09-19T08:25:50Z</dcterms:modified>
</cp:coreProperties>
</file>